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85"/>
  </p:notesMasterIdLst>
  <p:sldIdLst>
    <p:sldId id="266" r:id="rId2"/>
    <p:sldId id="268" r:id="rId3"/>
    <p:sldId id="335" r:id="rId4"/>
    <p:sldId id="336" r:id="rId5"/>
    <p:sldId id="337" r:id="rId6"/>
    <p:sldId id="338" r:id="rId7"/>
    <p:sldId id="257" r:id="rId8"/>
    <p:sldId id="264" r:id="rId9"/>
    <p:sldId id="265" r:id="rId10"/>
    <p:sldId id="261" r:id="rId11"/>
    <p:sldId id="263" r:id="rId12"/>
    <p:sldId id="436" r:id="rId13"/>
    <p:sldId id="441" r:id="rId14"/>
    <p:sldId id="442" r:id="rId15"/>
    <p:sldId id="435" r:id="rId16"/>
    <p:sldId id="437" r:id="rId17"/>
    <p:sldId id="443" r:id="rId18"/>
    <p:sldId id="343" r:id="rId19"/>
    <p:sldId id="352" r:id="rId20"/>
    <p:sldId id="351" r:id="rId21"/>
    <p:sldId id="371" r:id="rId22"/>
    <p:sldId id="362" r:id="rId23"/>
    <p:sldId id="355" r:id="rId24"/>
    <p:sldId id="360" r:id="rId25"/>
    <p:sldId id="361" r:id="rId26"/>
    <p:sldId id="277" r:id="rId27"/>
    <p:sldId id="367" r:id="rId28"/>
    <p:sldId id="390" r:id="rId29"/>
    <p:sldId id="370" r:id="rId30"/>
    <p:sldId id="389" r:id="rId31"/>
    <p:sldId id="363" r:id="rId32"/>
    <p:sldId id="295" r:id="rId33"/>
    <p:sldId id="279" r:id="rId34"/>
    <p:sldId id="315" r:id="rId35"/>
    <p:sldId id="328" r:id="rId36"/>
    <p:sldId id="322" r:id="rId37"/>
    <p:sldId id="284" r:id="rId38"/>
    <p:sldId id="304" r:id="rId39"/>
    <p:sldId id="285" r:id="rId40"/>
    <p:sldId id="300" r:id="rId41"/>
    <p:sldId id="350" r:id="rId42"/>
    <p:sldId id="413" r:id="rId43"/>
    <p:sldId id="411" r:id="rId44"/>
    <p:sldId id="425" r:id="rId45"/>
    <p:sldId id="424" r:id="rId46"/>
    <p:sldId id="426" r:id="rId47"/>
    <p:sldId id="410" r:id="rId48"/>
    <p:sldId id="415" r:id="rId49"/>
    <p:sldId id="416" r:id="rId50"/>
    <p:sldId id="318" r:id="rId51"/>
    <p:sldId id="353" r:id="rId52"/>
    <p:sldId id="354" r:id="rId53"/>
    <p:sldId id="387" r:id="rId54"/>
    <p:sldId id="329" r:id="rId55"/>
    <p:sldId id="384" r:id="rId56"/>
    <p:sldId id="393" r:id="rId57"/>
    <p:sldId id="400" r:id="rId58"/>
    <p:sldId id="401" r:id="rId59"/>
    <p:sldId id="402" r:id="rId60"/>
    <p:sldId id="403" r:id="rId61"/>
    <p:sldId id="404" r:id="rId62"/>
    <p:sldId id="405" r:id="rId63"/>
    <p:sldId id="406" r:id="rId64"/>
    <p:sldId id="378" r:id="rId65"/>
    <p:sldId id="375" r:id="rId66"/>
    <p:sldId id="376" r:id="rId67"/>
    <p:sldId id="391" r:id="rId68"/>
    <p:sldId id="386" r:id="rId69"/>
    <p:sldId id="385" r:id="rId70"/>
    <p:sldId id="316" r:id="rId71"/>
    <p:sldId id="332" r:id="rId72"/>
    <p:sldId id="414" r:id="rId73"/>
    <p:sldId id="427" r:id="rId74"/>
    <p:sldId id="428" r:id="rId75"/>
    <p:sldId id="429" r:id="rId76"/>
    <p:sldId id="430" r:id="rId77"/>
    <p:sldId id="431" r:id="rId78"/>
    <p:sldId id="432" r:id="rId79"/>
    <p:sldId id="433" r:id="rId80"/>
    <p:sldId id="392" r:id="rId81"/>
    <p:sldId id="434" r:id="rId82"/>
    <p:sldId id="422" r:id="rId83"/>
    <p:sldId id="420"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4EF3BE31-715E-4FB1-A8DC-979A32AB8C55}">
          <p14:sldIdLst>
            <p14:sldId id="266"/>
          </p14:sldIdLst>
        </p14:section>
        <p14:section name="about" id="{E4084025-3E6D-40CA-A337-D26B27BDBA98}">
          <p14:sldIdLst>
            <p14:sldId id="268"/>
          </p14:sldIdLst>
        </p14:section>
        <p14:section name="Setting the Stage" id="{8DB48DAB-E9A9-457E-93B4-39E7AF93126B}">
          <p14:sldIdLst>
            <p14:sldId id="335"/>
            <p14:sldId id="336"/>
            <p14:sldId id="337"/>
            <p14:sldId id="338"/>
            <p14:sldId id="257"/>
            <p14:sldId id="264"/>
            <p14:sldId id="265"/>
            <p14:sldId id="261"/>
            <p14:sldId id="263"/>
          </p14:sldIdLst>
        </p14:section>
        <p14:section name="Core domain" id="{078360DA-854E-4831-B24F-BE2404AFD249}">
          <p14:sldIdLst>
            <p14:sldId id="436"/>
            <p14:sldId id="441"/>
            <p14:sldId id="442"/>
            <p14:sldId id="435"/>
            <p14:sldId id="437"/>
            <p14:sldId id="443"/>
          </p14:sldIdLst>
        </p14:section>
        <p14:section name="Options" id="{CA064BB1-25B8-46C6-8FBF-3C8686A6F180}">
          <p14:sldIdLst>
            <p14:sldId id="343"/>
            <p14:sldId id="352"/>
            <p14:sldId id="351"/>
            <p14:sldId id="371"/>
            <p14:sldId id="362"/>
            <p14:sldId id="355"/>
            <p14:sldId id="360"/>
            <p14:sldId id="361"/>
          </p14:sldIdLst>
        </p14:section>
        <p14:section name="Naked Objects - principles/values" id="{471C9D09-504F-4B05-B900-534CA3D98B9E}">
          <p14:sldIdLst>
            <p14:sldId id="277"/>
            <p14:sldId id="367"/>
            <p14:sldId id="390"/>
            <p14:sldId id="370"/>
          </p14:sldIdLst>
        </p14:section>
        <p14:section name="process" id="{64BD3D4D-E956-4F80-8B71-8CC57C30D5ED}">
          <p14:sldIdLst>
            <p14:sldId id="389"/>
            <p14:sldId id="363"/>
            <p14:sldId id="295"/>
            <p14:sldId id="279"/>
          </p14:sldIdLst>
        </p14:section>
        <p14:section name="Apache Isis" id="{99839F82-F24B-411C-8BC0-59BD6F51B4C7}">
          <p14:sldIdLst>
            <p14:sldId id="315"/>
            <p14:sldId id="328"/>
            <p14:sldId id="322"/>
          </p14:sldIdLst>
        </p14:section>
        <p14:section name="learnings" id="{FADA8849-D8E3-4344-BEB2-B57FFA22ADF4}">
          <p14:sldIdLst>
            <p14:sldId id="284"/>
            <p14:sldId id="304"/>
            <p14:sldId id="285"/>
            <p14:sldId id="300"/>
            <p14:sldId id="350"/>
            <p14:sldId id="413"/>
          </p14:sldIdLst>
        </p14:section>
        <p14:section name="Getting Started" id="{F153C1A8-8E09-4BD1-950C-0A3C3EDAF829}">
          <p14:sldIdLst>
            <p14:sldId id="411"/>
            <p14:sldId id="425"/>
            <p14:sldId id="424"/>
            <p14:sldId id="426"/>
            <p14:sldId id="410"/>
            <p14:sldId id="415"/>
            <p14:sldId id="416"/>
          </p14:sldIdLst>
        </p14:section>
        <p14:section name="Summing Up" id="{C06255A2-F2E6-4355-B6FE-B74DB7D82759}">
          <p14:sldIdLst>
            <p14:sldId id="318"/>
            <p14:sldId id="353"/>
            <p14:sldId id="354"/>
            <p14:sldId id="387"/>
            <p14:sldId id="329"/>
          </p14:sldIdLst>
        </p14:section>
        <p14:section name="Resources" id="{B69AA100-04D2-4BB6-A93A-3770026C7C13}">
          <p14:sldIdLst>
            <p14:sldId id="384"/>
          </p14:sldIdLst>
        </p14:section>
        <p14:section name="Appendix - Architecture" id="{4B9ADEF2-EC5F-4B24-8C92-AEA30AE37B75}">
          <p14:sldIdLst>
            <p14:sldId id="393"/>
            <p14:sldId id="400"/>
            <p14:sldId id="401"/>
            <p14:sldId id="402"/>
            <p14:sldId id="403"/>
            <p14:sldId id="404"/>
            <p14:sldId id="405"/>
            <p14:sldId id="406"/>
          </p14:sldIdLst>
        </p14:section>
        <p14:section name="Appendix - DSP" id="{8EB9441F-7148-499B-B154-ED84E67356A9}">
          <p14:sldIdLst>
            <p14:sldId id="378"/>
            <p14:sldId id="375"/>
            <p14:sldId id="376"/>
            <p14:sldId id="391"/>
          </p14:sldIdLst>
        </p14:section>
        <p14:section name="Appendix - Custom UIs" id="{F5AF9BA7-3351-48FD-B7A3-6590367F5BF0}">
          <p14:sldIdLst>
            <p14:sldId id="386"/>
            <p14:sldId id="385"/>
            <p14:sldId id="316"/>
            <p14:sldId id="332"/>
            <p14:sldId id="414"/>
          </p14:sldIdLst>
        </p14:section>
        <p14:section name="Appendix - UI is a fashion item" id="{D3176DF8-CD27-4EF8-AF1D-EF401FD2F83F}">
          <p14:sldIdLst>
            <p14:sldId id="427"/>
            <p14:sldId id="428"/>
            <p14:sldId id="429"/>
            <p14:sldId id="430"/>
            <p14:sldId id="431"/>
            <p14:sldId id="432"/>
          </p14:sldIdLst>
        </p14:section>
        <p14:section name="Appendix - Other generic viewers" id="{1A02A204-6FC2-4139-8525-D5BF4674B4E2}">
          <p14:sldIdLst>
            <p14:sldId id="433"/>
            <p14:sldId id="392"/>
            <p14:sldId id="434"/>
            <p14:sldId id="422"/>
            <p14:sldId id="420"/>
          </p14:sldIdLst>
        </p14:section>
      </p14:sectionLst>
    </p:ex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C9C9"/>
    <a:srgbClr val="67787B"/>
    <a:srgbClr val="7E97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6" autoAdjust="0"/>
    <p:restoredTop sz="88061" autoAdjust="0"/>
  </p:normalViewPr>
  <p:slideViewPr>
    <p:cSldViewPr snapToGrid="0">
      <p:cViewPr varScale="1">
        <p:scale>
          <a:sx n="87" d="100"/>
          <a:sy n="87" d="100"/>
        </p:scale>
        <p:origin x="-84" y="-522"/>
      </p:cViewPr>
      <p:guideLst>
        <p:guide orient="horz" pos="2160"/>
        <p:guide pos="3840"/>
      </p:guideLst>
    </p:cSldViewPr>
  </p:slideViewPr>
  <p:outlineViewPr>
    <p:cViewPr>
      <p:scale>
        <a:sx n="33" d="100"/>
        <a:sy n="33" d="100"/>
      </p:scale>
      <p:origin x="0" y="9954"/>
    </p:cViewPr>
    <p:sldLst>
      <p:sld r:id="rId1" collapse="1"/>
      <p:sld r:id="rId2" collapse="1"/>
      <p:sld r:id="rId3" collapse="1"/>
      <p:sld r:id="rId4" collapse="1"/>
      <p:sld r:id="rId5" collapse="1"/>
    </p:sldLst>
  </p:outlineViewPr>
  <p:notesTextViewPr>
    <p:cViewPr>
      <p:scale>
        <a:sx n="1" d="1"/>
        <a:sy n="1" d="1"/>
      </p:scale>
      <p:origin x="0" y="0"/>
    </p:cViewPr>
  </p:notesTextViewPr>
  <p:sorterViewPr>
    <p:cViewPr>
      <p:scale>
        <a:sx n="100" d="100"/>
        <a:sy n="100" d="100"/>
      </p:scale>
      <p:origin x="0" y="21156"/>
    </p:cViewPr>
  </p:sorterViewPr>
  <p:notesViewPr>
    <p:cSldViewPr snapToGrid="0">
      <p:cViewPr varScale="1">
        <p:scale>
          <a:sx n="92" d="100"/>
          <a:sy n="92" d="100"/>
        </p:scale>
        <p:origin x="-3468" y="-11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microsoft.com/office/2015/10/relationships/revisionInfo" Target="revisionInfo.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_rels/viewProps.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slide" Target="slides/slide28.xml"/><Relationship Id="rId1" Type="http://schemas.openxmlformats.org/officeDocument/2006/relationships/slide" Target="slides/slide21.xml"/><Relationship Id="rId5" Type="http://schemas.openxmlformats.org/officeDocument/2006/relationships/slide" Target="slides/slide69.xml"/><Relationship Id="rId4" Type="http://schemas.openxmlformats.org/officeDocument/2006/relationships/slide" Target="slides/slide66.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Cost</c:v>
                </c:pt>
              </c:strCache>
            </c:strRef>
          </c:tx>
          <c:cat>
            <c:strRef>
              <c:f>Sheet1!$A$2:$A$3</c:f>
              <c:strCache>
                <c:ptCount val="2"/>
                <c:pt idx="0">
                  <c:v>Savings (85%)</c:v>
                </c:pt>
                <c:pt idx="1">
                  <c:v>Costs (15%)</c:v>
                </c:pt>
              </c:strCache>
            </c:strRef>
          </c:cat>
          <c:val>
            <c:numRef>
              <c:f>Sheet1!$B$2:$B$3</c:f>
              <c:numCache>
                <c:formatCode>General</c:formatCode>
                <c:ptCount val="2"/>
                <c:pt idx="0">
                  <c:v>85</c:v>
                </c:pt>
                <c:pt idx="1">
                  <c:v>15</c:v>
                </c:pt>
              </c:numCache>
            </c:numRef>
          </c:val>
        </c:ser>
        <c:dLbls>
          <c:showLegendKey val="0"/>
          <c:showVal val="0"/>
          <c:showCatName val="0"/>
          <c:showSerName val="0"/>
          <c:showPercent val="0"/>
          <c:showBubbleSize val="0"/>
          <c:showLeaderLines val="1"/>
        </c:dLbls>
        <c:firstSliceAng val="0"/>
      </c:pieChart>
      <c:spPr>
        <a:noFill/>
        <a:ln w="25400">
          <a:noFill/>
        </a:ln>
      </c:spPr>
    </c:plotArea>
    <c:plotVisOnly val="1"/>
    <c:dispBlanksAs val="gap"/>
    <c:showDLblsOverMax val="0"/>
  </c:chart>
  <c:txPr>
    <a:bodyPr/>
    <a:lstStyle/>
    <a:p>
      <a:pPr>
        <a:defRPr sz="1800"/>
      </a:pPr>
      <a:endParaRPr lang="en-US"/>
    </a:p>
  </c:txPr>
  <c:externalData r:id="rId1">
    <c:autoUpdate val="0"/>
  </c:externalData>
  <c:userShapes r:id="rId2"/>
</c:chartSpace>
</file>

<file path=ppt/diagrams/colors1.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9FFB66-D313-4BA4-9A73-00BE241B8A81}" type="doc">
      <dgm:prSet loTypeId="urn:microsoft.com/office/officeart/2005/8/layout/lProcess2" loCatId="list" qsTypeId="urn:microsoft.com/office/officeart/2005/8/quickstyle/simple5" qsCatId="simple" csTypeId="urn:microsoft.com/office/officeart/2005/8/colors/accent6_5" csCatId="accent6" phldr="1"/>
      <dgm:spPr/>
      <dgm:t>
        <a:bodyPr/>
        <a:lstStyle/>
        <a:p>
          <a:endParaRPr lang="en-GB"/>
        </a:p>
      </dgm:t>
    </dgm:pt>
    <dgm:pt modelId="{850348F0-AF9A-4889-A4FF-33358221AAA0}">
      <dgm:prSet phldrT="[Text]" custT="1"/>
      <dgm:spPr/>
      <dgm:t>
        <a:bodyPr/>
        <a:lstStyle/>
        <a:p>
          <a:r>
            <a:rPr lang="en-GB" sz="2800" dirty="0" smtClean="0"/>
            <a:t>Strategic Agility</a:t>
          </a:r>
          <a:endParaRPr lang="en-GB" sz="2800" dirty="0"/>
        </a:p>
      </dgm:t>
    </dgm:pt>
    <dgm:pt modelId="{F5D7D028-75F1-48C6-8970-1134C536D125}" type="parTrans" cxnId="{2B6F7872-2AEF-4A10-9C49-7C3F8279F5B6}">
      <dgm:prSet/>
      <dgm:spPr/>
      <dgm:t>
        <a:bodyPr/>
        <a:lstStyle/>
        <a:p>
          <a:endParaRPr lang="en-GB"/>
        </a:p>
      </dgm:t>
    </dgm:pt>
    <dgm:pt modelId="{2BE9F64F-0D86-4C3E-8E00-B0173EE2DE8B}" type="sibTrans" cxnId="{2B6F7872-2AEF-4A10-9C49-7C3F8279F5B6}">
      <dgm:prSet/>
      <dgm:spPr/>
      <dgm:t>
        <a:bodyPr/>
        <a:lstStyle/>
        <a:p>
          <a:endParaRPr lang="en-GB"/>
        </a:p>
      </dgm:t>
    </dgm:pt>
    <dgm:pt modelId="{BAD64220-0A6A-4D1A-8399-4C5A172B34E7}">
      <dgm:prSet phldrT="[Text]"/>
      <dgm:spPr/>
      <dgm:t>
        <a:bodyPr anchor="ctr" anchorCtr="0"/>
        <a:lstStyle/>
        <a:p>
          <a:r>
            <a:rPr lang="en-GB" dirty="0" smtClean="0"/>
            <a:t>Respond to unforeseen changes in business requirements</a:t>
          </a:r>
          <a:endParaRPr lang="en-GB" dirty="0"/>
        </a:p>
      </dgm:t>
    </dgm:pt>
    <dgm:pt modelId="{21C7E4BA-3EA9-4960-A482-029297C0B3AB}" type="parTrans" cxnId="{CC1EA9D9-5C0F-4BB7-BD95-926E7AF24AAB}">
      <dgm:prSet/>
      <dgm:spPr/>
      <dgm:t>
        <a:bodyPr/>
        <a:lstStyle/>
        <a:p>
          <a:endParaRPr lang="en-GB"/>
        </a:p>
      </dgm:t>
    </dgm:pt>
    <dgm:pt modelId="{0A70BABE-08CE-4893-803F-0440430C86BC}" type="sibTrans" cxnId="{CC1EA9D9-5C0F-4BB7-BD95-926E7AF24AAB}">
      <dgm:prSet/>
      <dgm:spPr/>
      <dgm:t>
        <a:bodyPr/>
        <a:lstStyle/>
        <a:p>
          <a:endParaRPr lang="en-GB"/>
        </a:p>
      </dgm:t>
    </dgm:pt>
    <dgm:pt modelId="{3707EE78-D97D-4E64-B93E-7FF8659EB1CF}">
      <dgm:prSet phldrT="[Text]" custT="1"/>
      <dgm:spPr/>
      <dgm:t>
        <a:bodyPr/>
        <a:lstStyle/>
        <a:p>
          <a:r>
            <a:rPr lang="en-GB" sz="2800" dirty="0" smtClean="0"/>
            <a:t>Operational Agility</a:t>
          </a:r>
          <a:endParaRPr lang="en-GB" sz="2800" dirty="0"/>
        </a:p>
      </dgm:t>
    </dgm:pt>
    <dgm:pt modelId="{2ECA84F6-A9B3-4A7B-AB95-F9BB8DED83B0}" type="parTrans" cxnId="{49219791-48F6-4A8B-83F3-52399BE8A735}">
      <dgm:prSet/>
      <dgm:spPr/>
      <dgm:t>
        <a:bodyPr/>
        <a:lstStyle/>
        <a:p>
          <a:endParaRPr lang="en-GB"/>
        </a:p>
      </dgm:t>
    </dgm:pt>
    <dgm:pt modelId="{1C006DD5-03AB-404E-9D31-FB98ACA14F19}" type="sibTrans" cxnId="{49219791-48F6-4A8B-83F3-52399BE8A735}">
      <dgm:prSet/>
      <dgm:spPr/>
      <dgm:t>
        <a:bodyPr/>
        <a:lstStyle/>
        <a:p>
          <a:endParaRPr lang="en-GB"/>
        </a:p>
      </dgm:t>
    </dgm:pt>
    <dgm:pt modelId="{94F14965-8744-49B7-B626-FC7F6EBB34E5}">
      <dgm:prSet/>
      <dgm:spPr/>
      <dgm:t>
        <a:bodyPr anchor="ctr" anchorCtr="0"/>
        <a:lstStyle/>
        <a:p>
          <a:r>
            <a:rPr lang="en-GB" dirty="0" smtClean="0"/>
            <a:t>Provide clerical officers with greater flexibility to solve customers' problems</a:t>
          </a:r>
          <a:endParaRPr lang="en-GB" dirty="0"/>
        </a:p>
      </dgm:t>
    </dgm:pt>
    <dgm:pt modelId="{3D71CE21-CF43-4916-9F62-5E723642661A}" type="parTrans" cxnId="{A893891B-4CF5-4BB9-832B-7AD34C9584E2}">
      <dgm:prSet/>
      <dgm:spPr/>
      <dgm:t>
        <a:bodyPr/>
        <a:lstStyle/>
        <a:p>
          <a:endParaRPr lang="en-GB"/>
        </a:p>
      </dgm:t>
    </dgm:pt>
    <dgm:pt modelId="{CE1DB9A8-415A-4588-9D39-96DD37F58390}" type="sibTrans" cxnId="{A893891B-4CF5-4BB9-832B-7AD34C9584E2}">
      <dgm:prSet/>
      <dgm:spPr/>
      <dgm:t>
        <a:bodyPr/>
        <a:lstStyle/>
        <a:p>
          <a:endParaRPr lang="en-GB"/>
        </a:p>
      </dgm:t>
    </dgm:pt>
    <dgm:pt modelId="{E1064639-1031-4845-8A8F-5F66A6E30510}">
      <dgm:prSet phldrT="[Text]" custT="1"/>
      <dgm:spPr/>
      <dgm:t>
        <a:bodyPr/>
        <a:lstStyle/>
        <a:p>
          <a:r>
            <a:rPr lang="en-GB" sz="2800" dirty="0" smtClean="0"/>
            <a:t>Technical Agility</a:t>
          </a:r>
          <a:endParaRPr lang="en-GB" sz="2800" dirty="0"/>
        </a:p>
      </dgm:t>
    </dgm:pt>
    <dgm:pt modelId="{6D66286F-C7D5-4183-A767-C149BB123A11}" type="parTrans" cxnId="{D5ADE072-4013-48DC-A82A-BDC0E17BB618}">
      <dgm:prSet/>
      <dgm:spPr/>
      <dgm:t>
        <a:bodyPr/>
        <a:lstStyle/>
        <a:p>
          <a:endParaRPr lang="en-GB"/>
        </a:p>
      </dgm:t>
    </dgm:pt>
    <dgm:pt modelId="{AB465BE1-0561-4867-9187-78A822C70402}" type="sibTrans" cxnId="{D5ADE072-4013-48DC-A82A-BDC0E17BB618}">
      <dgm:prSet/>
      <dgm:spPr/>
      <dgm:t>
        <a:bodyPr/>
        <a:lstStyle/>
        <a:p>
          <a:endParaRPr lang="en-GB"/>
        </a:p>
      </dgm:t>
    </dgm:pt>
    <dgm:pt modelId="{B18674AC-FA12-49B1-AD57-2646B1516C7B}">
      <dgm:prSet phldrT="[Text]"/>
      <dgm:spPr/>
      <dgm:t>
        <a:bodyPr anchor="ctr" anchorCtr="0"/>
        <a:lstStyle/>
        <a:p>
          <a:r>
            <a:rPr lang="en-GB" dirty="0" smtClean="0"/>
            <a:t>Accommodate changes in technology</a:t>
          </a:r>
          <a:endParaRPr lang="en-GB" dirty="0"/>
        </a:p>
      </dgm:t>
    </dgm:pt>
    <dgm:pt modelId="{04A2A425-6B88-4510-BEE5-AA50231422F7}" type="parTrans" cxnId="{DD6BF47C-93DF-4B70-8712-85A932B4F19E}">
      <dgm:prSet/>
      <dgm:spPr/>
      <dgm:t>
        <a:bodyPr/>
        <a:lstStyle/>
        <a:p>
          <a:endParaRPr lang="en-GB"/>
        </a:p>
      </dgm:t>
    </dgm:pt>
    <dgm:pt modelId="{A04F374E-F6DF-4210-A48A-C3EB79B2F618}" type="sibTrans" cxnId="{DD6BF47C-93DF-4B70-8712-85A932B4F19E}">
      <dgm:prSet/>
      <dgm:spPr/>
      <dgm:t>
        <a:bodyPr/>
        <a:lstStyle/>
        <a:p>
          <a:endParaRPr lang="en-GB"/>
        </a:p>
      </dgm:t>
    </dgm:pt>
    <dgm:pt modelId="{41158C95-C918-48BE-AEFA-8C69FD77EE0A}" type="pres">
      <dgm:prSet presAssocID="{399FFB66-D313-4BA4-9A73-00BE241B8A81}" presName="theList" presStyleCnt="0">
        <dgm:presLayoutVars>
          <dgm:dir/>
          <dgm:animLvl val="lvl"/>
          <dgm:resizeHandles val="exact"/>
        </dgm:presLayoutVars>
      </dgm:prSet>
      <dgm:spPr/>
      <dgm:t>
        <a:bodyPr/>
        <a:lstStyle/>
        <a:p>
          <a:endParaRPr lang="en-GB"/>
        </a:p>
      </dgm:t>
    </dgm:pt>
    <dgm:pt modelId="{0079609B-C149-4650-A01C-8ABF0EF0FCAC}" type="pres">
      <dgm:prSet presAssocID="{850348F0-AF9A-4889-A4FF-33358221AAA0}" presName="compNode" presStyleCnt="0"/>
      <dgm:spPr/>
    </dgm:pt>
    <dgm:pt modelId="{A971E66F-FEF7-463C-9A44-289C0A0EF96F}" type="pres">
      <dgm:prSet presAssocID="{850348F0-AF9A-4889-A4FF-33358221AAA0}" presName="aNode" presStyleLbl="bgShp" presStyleIdx="0" presStyleCnt="3"/>
      <dgm:spPr/>
      <dgm:t>
        <a:bodyPr/>
        <a:lstStyle/>
        <a:p>
          <a:endParaRPr lang="en-GB"/>
        </a:p>
      </dgm:t>
    </dgm:pt>
    <dgm:pt modelId="{B7EB0148-1E36-45A7-8899-9DB6AE34EF9C}" type="pres">
      <dgm:prSet presAssocID="{850348F0-AF9A-4889-A4FF-33358221AAA0}" presName="textNode" presStyleLbl="bgShp" presStyleIdx="0" presStyleCnt="3"/>
      <dgm:spPr/>
      <dgm:t>
        <a:bodyPr/>
        <a:lstStyle/>
        <a:p>
          <a:endParaRPr lang="en-GB"/>
        </a:p>
      </dgm:t>
    </dgm:pt>
    <dgm:pt modelId="{6560A6DD-AE5C-4C17-9022-B128722F998D}" type="pres">
      <dgm:prSet presAssocID="{850348F0-AF9A-4889-A4FF-33358221AAA0}" presName="compChildNode" presStyleCnt="0"/>
      <dgm:spPr/>
    </dgm:pt>
    <dgm:pt modelId="{9A6A574E-609D-4C9D-BB07-7C9D7E2DD973}" type="pres">
      <dgm:prSet presAssocID="{850348F0-AF9A-4889-A4FF-33358221AAA0}" presName="theInnerList" presStyleCnt="0"/>
      <dgm:spPr/>
    </dgm:pt>
    <dgm:pt modelId="{C95CF7EE-849C-4C1A-8221-748F325E01D5}" type="pres">
      <dgm:prSet presAssocID="{BAD64220-0A6A-4D1A-8399-4C5A172B34E7}" presName="childNode" presStyleLbl="node1" presStyleIdx="0" presStyleCnt="3">
        <dgm:presLayoutVars>
          <dgm:bulletEnabled val="1"/>
        </dgm:presLayoutVars>
      </dgm:prSet>
      <dgm:spPr/>
      <dgm:t>
        <a:bodyPr/>
        <a:lstStyle/>
        <a:p>
          <a:endParaRPr lang="en-GB"/>
        </a:p>
      </dgm:t>
    </dgm:pt>
    <dgm:pt modelId="{EBD9EAD8-7749-4BC3-902D-8B3A2255E0E6}" type="pres">
      <dgm:prSet presAssocID="{850348F0-AF9A-4889-A4FF-33358221AAA0}" presName="aSpace" presStyleCnt="0"/>
      <dgm:spPr/>
    </dgm:pt>
    <dgm:pt modelId="{FFF4B034-C5A6-4EE1-A7FA-CB5FD9971EF7}" type="pres">
      <dgm:prSet presAssocID="{3707EE78-D97D-4E64-B93E-7FF8659EB1CF}" presName="compNode" presStyleCnt="0"/>
      <dgm:spPr/>
    </dgm:pt>
    <dgm:pt modelId="{BA727A85-091E-4745-9D82-0B5E42524499}" type="pres">
      <dgm:prSet presAssocID="{3707EE78-D97D-4E64-B93E-7FF8659EB1CF}" presName="aNode" presStyleLbl="bgShp" presStyleIdx="1" presStyleCnt="3"/>
      <dgm:spPr/>
      <dgm:t>
        <a:bodyPr/>
        <a:lstStyle/>
        <a:p>
          <a:endParaRPr lang="en-GB"/>
        </a:p>
      </dgm:t>
    </dgm:pt>
    <dgm:pt modelId="{F0B997BB-52A6-4C9E-BD5D-FE5359DB927A}" type="pres">
      <dgm:prSet presAssocID="{3707EE78-D97D-4E64-B93E-7FF8659EB1CF}" presName="textNode" presStyleLbl="bgShp" presStyleIdx="1" presStyleCnt="3"/>
      <dgm:spPr/>
      <dgm:t>
        <a:bodyPr/>
        <a:lstStyle/>
        <a:p>
          <a:endParaRPr lang="en-GB"/>
        </a:p>
      </dgm:t>
    </dgm:pt>
    <dgm:pt modelId="{605552C1-EE38-4ADB-A355-13410550FA1E}" type="pres">
      <dgm:prSet presAssocID="{3707EE78-D97D-4E64-B93E-7FF8659EB1CF}" presName="compChildNode" presStyleCnt="0"/>
      <dgm:spPr/>
    </dgm:pt>
    <dgm:pt modelId="{08B85367-47DA-435B-B3EE-ECD8BD93E14E}" type="pres">
      <dgm:prSet presAssocID="{3707EE78-D97D-4E64-B93E-7FF8659EB1CF}" presName="theInnerList" presStyleCnt="0"/>
      <dgm:spPr/>
    </dgm:pt>
    <dgm:pt modelId="{F9E0D124-9E22-4CE1-BF7F-ED5D59D917C4}" type="pres">
      <dgm:prSet presAssocID="{94F14965-8744-49B7-B626-FC7F6EBB34E5}" presName="childNode" presStyleLbl="node1" presStyleIdx="1" presStyleCnt="3">
        <dgm:presLayoutVars>
          <dgm:bulletEnabled val="1"/>
        </dgm:presLayoutVars>
      </dgm:prSet>
      <dgm:spPr/>
      <dgm:t>
        <a:bodyPr/>
        <a:lstStyle/>
        <a:p>
          <a:endParaRPr lang="en-GB"/>
        </a:p>
      </dgm:t>
    </dgm:pt>
    <dgm:pt modelId="{7EFB52A4-021F-41C4-8E48-EA857633D64F}" type="pres">
      <dgm:prSet presAssocID="{3707EE78-D97D-4E64-B93E-7FF8659EB1CF}" presName="aSpace" presStyleCnt="0"/>
      <dgm:spPr/>
    </dgm:pt>
    <dgm:pt modelId="{F118978C-EE5E-438D-8AA5-B9D18C37EAC3}" type="pres">
      <dgm:prSet presAssocID="{E1064639-1031-4845-8A8F-5F66A6E30510}" presName="compNode" presStyleCnt="0"/>
      <dgm:spPr/>
    </dgm:pt>
    <dgm:pt modelId="{A95CCC73-2FCD-4DE4-A381-3D30A0DCA969}" type="pres">
      <dgm:prSet presAssocID="{E1064639-1031-4845-8A8F-5F66A6E30510}" presName="aNode" presStyleLbl="bgShp" presStyleIdx="2" presStyleCnt="3"/>
      <dgm:spPr/>
      <dgm:t>
        <a:bodyPr/>
        <a:lstStyle/>
        <a:p>
          <a:endParaRPr lang="en-GB"/>
        </a:p>
      </dgm:t>
    </dgm:pt>
    <dgm:pt modelId="{63482E8C-FE1A-4788-B859-FDB3635A7710}" type="pres">
      <dgm:prSet presAssocID="{E1064639-1031-4845-8A8F-5F66A6E30510}" presName="textNode" presStyleLbl="bgShp" presStyleIdx="2" presStyleCnt="3"/>
      <dgm:spPr/>
      <dgm:t>
        <a:bodyPr/>
        <a:lstStyle/>
        <a:p>
          <a:endParaRPr lang="en-GB"/>
        </a:p>
      </dgm:t>
    </dgm:pt>
    <dgm:pt modelId="{10227E95-3EE1-487A-801E-693E471E9974}" type="pres">
      <dgm:prSet presAssocID="{E1064639-1031-4845-8A8F-5F66A6E30510}" presName="compChildNode" presStyleCnt="0"/>
      <dgm:spPr/>
    </dgm:pt>
    <dgm:pt modelId="{FA3C8590-AC22-4CBB-8A46-B0CCD336D530}" type="pres">
      <dgm:prSet presAssocID="{E1064639-1031-4845-8A8F-5F66A6E30510}" presName="theInnerList" presStyleCnt="0"/>
      <dgm:spPr/>
    </dgm:pt>
    <dgm:pt modelId="{0E4C5136-013F-4122-B171-9AFC0D97C460}" type="pres">
      <dgm:prSet presAssocID="{B18674AC-FA12-49B1-AD57-2646B1516C7B}" presName="childNode" presStyleLbl="node1" presStyleIdx="2" presStyleCnt="3">
        <dgm:presLayoutVars>
          <dgm:bulletEnabled val="1"/>
        </dgm:presLayoutVars>
      </dgm:prSet>
      <dgm:spPr/>
      <dgm:t>
        <a:bodyPr/>
        <a:lstStyle/>
        <a:p>
          <a:endParaRPr lang="en-GB"/>
        </a:p>
      </dgm:t>
    </dgm:pt>
  </dgm:ptLst>
  <dgm:cxnLst>
    <dgm:cxn modelId="{07DB1B09-F81C-4E84-94BD-F4384C75725C}" type="presOf" srcId="{3707EE78-D97D-4E64-B93E-7FF8659EB1CF}" destId="{F0B997BB-52A6-4C9E-BD5D-FE5359DB927A}" srcOrd="1" destOrd="0" presId="urn:microsoft.com/office/officeart/2005/8/layout/lProcess2"/>
    <dgm:cxn modelId="{CC1EA9D9-5C0F-4BB7-BD95-926E7AF24AAB}" srcId="{850348F0-AF9A-4889-A4FF-33358221AAA0}" destId="{BAD64220-0A6A-4D1A-8399-4C5A172B34E7}" srcOrd="0" destOrd="0" parTransId="{21C7E4BA-3EA9-4960-A482-029297C0B3AB}" sibTransId="{0A70BABE-08CE-4893-803F-0440430C86BC}"/>
    <dgm:cxn modelId="{81F927CB-2770-41C9-B47A-9C3C3BCE7E2C}" type="presOf" srcId="{B18674AC-FA12-49B1-AD57-2646B1516C7B}" destId="{0E4C5136-013F-4122-B171-9AFC0D97C460}" srcOrd="0" destOrd="0" presId="urn:microsoft.com/office/officeart/2005/8/layout/lProcess2"/>
    <dgm:cxn modelId="{DBBC3E60-7A7D-4931-9984-5E97590375E8}" type="presOf" srcId="{94F14965-8744-49B7-B626-FC7F6EBB34E5}" destId="{F9E0D124-9E22-4CE1-BF7F-ED5D59D917C4}" srcOrd="0" destOrd="0" presId="urn:microsoft.com/office/officeart/2005/8/layout/lProcess2"/>
    <dgm:cxn modelId="{038CC1CA-16E5-4D61-9478-EF92821DDEEE}" type="presOf" srcId="{399FFB66-D313-4BA4-9A73-00BE241B8A81}" destId="{41158C95-C918-48BE-AEFA-8C69FD77EE0A}" srcOrd="0" destOrd="0" presId="urn:microsoft.com/office/officeart/2005/8/layout/lProcess2"/>
    <dgm:cxn modelId="{A2A884FD-5B28-43E5-BD08-28AA1523A7F5}" type="presOf" srcId="{3707EE78-D97D-4E64-B93E-7FF8659EB1CF}" destId="{BA727A85-091E-4745-9D82-0B5E42524499}" srcOrd="0" destOrd="0" presId="urn:microsoft.com/office/officeart/2005/8/layout/lProcess2"/>
    <dgm:cxn modelId="{DD6BF47C-93DF-4B70-8712-85A932B4F19E}" srcId="{E1064639-1031-4845-8A8F-5F66A6E30510}" destId="{B18674AC-FA12-49B1-AD57-2646B1516C7B}" srcOrd="0" destOrd="0" parTransId="{04A2A425-6B88-4510-BEE5-AA50231422F7}" sibTransId="{A04F374E-F6DF-4210-A48A-C3EB79B2F618}"/>
    <dgm:cxn modelId="{FA1EA420-0858-49E5-91A8-6794C7C92AC6}" type="presOf" srcId="{850348F0-AF9A-4889-A4FF-33358221AAA0}" destId="{B7EB0148-1E36-45A7-8899-9DB6AE34EF9C}" srcOrd="1" destOrd="0" presId="urn:microsoft.com/office/officeart/2005/8/layout/lProcess2"/>
    <dgm:cxn modelId="{C3253549-3ACB-4297-BCFC-2FAB162D9C8B}" type="presOf" srcId="{850348F0-AF9A-4889-A4FF-33358221AAA0}" destId="{A971E66F-FEF7-463C-9A44-289C0A0EF96F}" srcOrd="0" destOrd="0" presId="urn:microsoft.com/office/officeart/2005/8/layout/lProcess2"/>
    <dgm:cxn modelId="{2B6F7872-2AEF-4A10-9C49-7C3F8279F5B6}" srcId="{399FFB66-D313-4BA4-9A73-00BE241B8A81}" destId="{850348F0-AF9A-4889-A4FF-33358221AAA0}" srcOrd="0" destOrd="0" parTransId="{F5D7D028-75F1-48C6-8970-1134C536D125}" sibTransId="{2BE9F64F-0D86-4C3E-8E00-B0173EE2DE8B}"/>
    <dgm:cxn modelId="{C9572064-6681-48D5-94FA-F09AAA0C6A5C}" type="presOf" srcId="{E1064639-1031-4845-8A8F-5F66A6E30510}" destId="{A95CCC73-2FCD-4DE4-A381-3D30A0DCA969}" srcOrd="0" destOrd="0" presId="urn:microsoft.com/office/officeart/2005/8/layout/lProcess2"/>
    <dgm:cxn modelId="{A893891B-4CF5-4BB9-832B-7AD34C9584E2}" srcId="{3707EE78-D97D-4E64-B93E-7FF8659EB1CF}" destId="{94F14965-8744-49B7-B626-FC7F6EBB34E5}" srcOrd="0" destOrd="0" parTransId="{3D71CE21-CF43-4916-9F62-5E723642661A}" sibTransId="{CE1DB9A8-415A-4588-9D39-96DD37F58390}"/>
    <dgm:cxn modelId="{D5ADE072-4013-48DC-A82A-BDC0E17BB618}" srcId="{399FFB66-D313-4BA4-9A73-00BE241B8A81}" destId="{E1064639-1031-4845-8A8F-5F66A6E30510}" srcOrd="2" destOrd="0" parTransId="{6D66286F-C7D5-4183-A767-C149BB123A11}" sibTransId="{AB465BE1-0561-4867-9187-78A822C70402}"/>
    <dgm:cxn modelId="{49219791-48F6-4A8B-83F3-52399BE8A735}" srcId="{399FFB66-D313-4BA4-9A73-00BE241B8A81}" destId="{3707EE78-D97D-4E64-B93E-7FF8659EB1CF}" srcOrd="1" destOrd="0" parTransId="{2ECA84F6-A9B3-4A7B-AB95-F9BB8DED83B0}" sibTransId="{1C006DD5-03AB-404E-9D31-FB98ACA14F19}"/>
    <dgm:cxn modelId="{51B2B071-13BA-49DD-BB7C-07414B159729}" type="presOf" srcId="{BAD64220-0A6A-4D1A-8399-4C5A172B34E7}" destId="{C95CF7EE-849C-4C1A-8221-748F325E01D5}" srcOrd="0" destOrd="0" presId="urn:microsoft.com/office/officeart/2005/8/layout/lProcess2"/>
    <dgm:cxn modelId="{C66A5EBA-B481-4E8D-9F8D-20D4FA02511E}" type="presOf" srcId="{E1064639-1031-4845-8A8F-5F66A6E30510}" destId="{63482E8C-FE1A-4788-B859-FDB3635A7710}" srcOrd="1" destOrd="0" presId="urn:microsoft.com/office/officeart/2005/8/layout/lProcess2"/>
    <dgm:cxn modelId="{90D4D117-1DC6-4415-BB32-F882C4A4F401}" type="presParOf" srcId="{41158C95-C918-48BE-AEFA-8C69FD77EE0A}" destId="{0079609B-C149-4650-A01C-8ABF0EF0FCAC}" srcOrd="0" destOrd="0" presId="urn:microsoft.com/office/officeart/2005/8/layout/lProcess2"/>
    <dgm:cxn modelId="{4BA37C6F-14A2-4661-BFE3-16555B1C36DB}" type="presParOf" srcId="{0079609B-C149-4650-A01C-8ABF0EF0FCAC}" destId="{A971E66F-FEF7-463C-9A44-289C0A0EF96F}" srcOrd="0" destOrd="0" presId="urn:microsoft.com/office/officeart/2005/8/layout/lProcess2"/>
    <dgm:cxn modelId="{7DA8BFD3-F4CD-4ED0-8747-F45E049E9139}" type="presParOf" srcId="{0079609B-C149-4650-A01C-8ABF0EF0FCAC}" destId="{B7EB0148-1E36-45A7-8899-9DB6AE34EF9C}" srcOrd="1" destOrd="0" presId="urn:microsoft.com/office/officeart/2005/8/layout/lProcess2"/>
    <dgm:cxn modelId="{B805EDB8-E923-4349-96DA-1C0BED51B5EF}" type="presParOf" srcId="{0079609B-C149-4650-A01C-8ABF0EF0FCAC}" destId="{6560A6DD-AE5C-4C17-9022-B128722F998D}" srcOrd="2" destOrd="0" presId="urn:microsoft.com/office/officeart/2005/8/layout/lProcess2"/>
    <dgm:cxn modelId="{E8A77910-BF85-4565-907C-311B94949EBD}" type="presParOf" srcId="{6560A6DD-AE5C-4C17-9022-B128722F998D}" destId="{9A6A574E-609D-4C9D-BB07-7C9D7E2DD973}" srcOrd="0" destOrd="0" presId="urn:microsoft.com/office/officeart/2005/8/layout/lProcess2"/>
    <dgm:cxn modelId="{B2D7A087-B865-46DA-98C6-0D281216D37D}" type="presParOf" srcId="{9A6A574E-609D-4C9D-BB07-7C9D7E2DD973}" destId="{C95CF7EE-849C-4C1A-8221-748F325E01D5}" srcOrd="0" destOrd="0" presId="urn:microsoft.com/office/officeart/2005/8/layout/lProcess2"/>
    <dgm:cxn modelId="{DC9DBD43-9E9A-4EDE-8751-BBFBC6CEA319}" type="presParOf" srcId="{41158C95-C918-48BE-AEFA-8C69FD77EE0A}" destId="{EBD9EAD8-7749-4BC3-902D-8B3A2255E0E6}" srcOrd="1" destOrd="0" presId="urn:microsoft.com/office/officeart/2005/8/layout/lProcess2"/>
    <dgm:cxn modelId="{6D194674-FF0C-43B2-930D-7395F71CB59E}" type="presParOf" srcId="{41158C95-C918-48BE-AEFA-8C69FD77EE0A}" destId="{FFF4B034-C5A6-4EE1-A7FA-CB5FD9971EF7}" srcOrd="2" destOrd="0" presId="urn:microsoft.com/office/officeart/2005/8/layout/lProcess2"/>
    <dgm:cxn modelId="{4D15DD0B-B415-4A4A-96BC-7C406474FD7B}" type="presParOf" srcId="{FFF4B034-C5A6-4EE1-A7FA-CB5FD9971EF7}" destId="{BA727A85-091E-4745-9D82-0B5E42524499}" srcOrd="0" destOrd="0" presId="urn:microsoft.com/office/officeart/2005/8/layout/lProcess2"/>
    <dgm:cxn modelId="{98B189AE-2DA5-4562-9DE0-EEA7E49B8DD1}" type="presParOf" srcId="{FFF4B034-C5A6-4EE1-A7FA-CB5FD9971EF7}" destId="{F0B997BB-52A6-4C9E-BD5D-FE5359DB927A}" srcOrd="1" destOrd="0" presId="urn:microsoft.com/office/officeart/2005/8/layout/lProcess2"/>
    <dgm:cxn modelId="{36342BB8-14D2-46BA-B788-2AE10079A424}" type="presParOf" srcId="{FFF4B034-C5A6-4EE1-A7FA-CB5FD9971EF7}" destId="{605552C1-EE38-4ADB-A355-13410550FA1E}" srcOrd="2" destOrd="0" presId="urn:microsoft.com/office/officeart/2005/8/layout/lProcess2"/>
    <dgm:cxn modelId="{C2E4F3C8-64D4-47FF-B1D9-E0DFDD6BA0F9}" type="presParOf" srcId="{605552C1-EE38-4ADB-A355-13410550FA1E}" destId="{08B85367-47DA-435B-B3EE-ECD8BD93E14E}" srcOrd="0" destOrd="0" presId="urn:microsoft.com/office/officeart/2005/8/layout/lProcess2"/>
    <dgm:cxn modelId="{23D03D24-F649-4953-AD45-92FC019F9AFC}" type="presParOf" srcId="{08B85367-47DA-435B-B3EE-ECD8BD93E14E}" destId="{F9E0D124-9E22-4CE1-BF7F-ED5D59D917C4}" srcOrd="0" destOrd="0" presId="urn:microsoft.com/office/officeart/2005/8/layout/lProcess2"/>
    <dgm:cxn modelId="{9F894E7F-FD93-4716-87DC-867EC530377E}" type="presParOf" srcId="{41158C95-C918-48BE-AEFA-8C69FD77EE0A}" destId="{7EFB52A4-021F-41C4-8E48-EA857633D64F}" srcOrd="3" destOrd="0" presId="urn:microsoft.com/office/officeart/2005/8/layout/lProcess2"/>
    <dgm:cxn modelId="{5E6ABA87-0385-4061-A915-BD901F4E9BB6}" type="presParOf" srcId="{41158C95-C918-48BE-AEFA-8C69FD77EE0A}" destId="{F118978C-EE5E-438D-8AA5-B9D18C37EAC3}" srcOrd="4" destOrd="0" presId="urn:microsoft.com/office/officeart/2005/8/layout/lProcess2"/>
    <dgm:cxn modelId="{E7382716-184A-47AB-B847-AC7EB47699DC}" type="presParOf" srcId="{F118978C-EE5E-438D-8AA5-B9D18C37EAC3}" destId="{A95CCC73-2FCD-4DE4-A381-3D30A0DCA969}" srcOrd="0" destOrd="0" presId="urn:microsoft.com/office/officeart/2005/8/layout/lProcess2"/>
    <dgm:cxn modelId="{F2FFCE80-0B84-44F2-9F59-046969C9F950}" type="presParOf" srcId="{F118978C-EE5E-438D-8AA5-B9D18C37EAC3}" destId="{63482E8C-FE1A-4788-B859-FDB3635A7710}" srcOrd="1" destOrd="0" presId="urn:microsoft.com/office/officeart/2005/8/layout/lProcess2"/>
    <dgm:cxn modelId="{3C490ED6-A247-4668-B29C-CB23B7175008}" type="presParOf" srcId="{F118978C-EE5E-438D-8AA5-B9D18C37EAC3}" destId="{10227E95-3EE1-487A-801E-693E471E9974}" srcOrd="2" destOrd="0" presId="urn:microsoft.com/office/officeart/2005/8/layout/lProcess2"/>
    <dgm:cxn modelId="{23DE4E4B-0CFC-48D2-92D1-4949C6195BAB}" type="presParOf" srcId="{10227E95-3EE1-487A-801E-693E471E9974}" destId="{FA3C8590-AC22-4CBB-8A46-B0CCD336D530}" srcOrd="0" destOrd="0" presId="urn:microsoft.com/office/officeart/2005/8/layout/lProcess2"/>
    <dgm:cxn modelId="{A1357130-FA5F-4A9E-8E82-A5805FFBF7E0}" type="presParOf" srcId="{FA3C8590-AC22-4CBB-8A46-B0CCD336D530}" destId="{0E4C5136-013F-4122-B171-9AFC0D97C460}"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0.31841</cdr:x>
      <cdr:y>0.12791</cdr:y>
    </cdr:from>
    <cdr:to>
      <cdr:x>0.54657</cdr:x>
      <cdr:y>0.45278</cdr:y>
    </cdr:to>
    <cdr:sp macro="" textlink="">
      <cdr:nvSpPr>
        <cdr:cNvPr id="2" name="TextBox 1"/>
        <cdr:cNvSpPr txBox="1"/>
      </cdr:nvSpPr>
      <cdr:spPr>
        <a:xfrm xmlns:a="http://schemas.openxmlformats.org/drawingml/2006/main">
          <a:off x="1701488" y="360030"/>
          <a:ext cx="1219216" cy="91441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gn="ctr"/>
          <a:r>
            <a:rPr lang="en-GB" sz="1800" dirty="0" smtClean="0">
              <a:solidFill>
                <a:schemeClr val="bg1"/>
              </a:solidFill>
            </a:rPr>
            <a:t>Costs</a:t>
          </a:r>
        </a:p>
        <a:p xmlns:a="http://schemas.openxmlformats.org/drawingml/2006/main">
          <a:pPr algn="ctr"/>
          <a:r>
            <a:rPr lang="en-GB" sz="1800" dirty="0" smtClean="0">
              <a:solidFill>
                <a:schemeClr val="bg1"/>
              </a:solidFill>
            </a:rPr>
            <a:t>15%</a:t>
          </a:r>
          <a:endParaRPr lang="en-GB" sz="1800" dirty="0">
            <a:solidFill>
              <a:schemeClr val="bg1"/>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CED2A32-530F-4BE3-8189-C90F91EC1461}" type="datetimeFigureOut">
              <a:rPr lang="en-GB" smtClean="0"/>
              <a:t>01/10/2017</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DC12EF-B2BE-4B02-83BF-ABC65761613B}" type="slidenum">
              <a:rPr lang="en-GB" smtClean="0"/>
              <a:t>‹#›</a:t>
            </a:fld>
            <a:endParaRPr lang="en-GB"/>
          </a:p>
        </p:txBody>
      </p:sp>
    </p:spTree>
    <p:extLst>
      <p:ext uri="{BB962C8B-B14F-4D97-AF65-F5344CB8AC3E}">
        <p14:creationId xmlns:p14="http://schemas.microsoft.com/office/powerpoint/2010/main" val="505902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prstGeom prst="rect">
            <a:avLst/>
          </a:prstGeom>
        </p:spPr>
        <p:txBody>
          <a:bodyPr/>
          <a:lstStyle/>
          <a:p>
            <a:pPr lvl="0"/>
            <a:endParaRPr/>
          </a:p>
        </p:txBody>
      </p:sp>
      <p:sp>
        <p:nvSpPr>
          <p:cNvPr id="54" name="Shape 54"/>
          <p:cNvSpPr>
            <a:spLocks noGrp="1"/>
          </p:cNvSpPr>
          <p:nvPr>
            <p:ph type="body" sz="quarter" idx="1"/>
          </p:nvPr>
        </p:nvSpPr>
        <p:spPr>
          <a:prstGeom prst="rect">
            <a:avLst/>
          </a:prstGeom>
        </p:spPr>
        <p:txBody>
          <a:bodyPr/>
          <a:lstStyle/>
          <a:p>
            <a:pPr lvl="0" defTabSz="914400">
              <a:lnSpc>
                <a:spcPct val="100000"/>
              </a:lnSpc>
              <a:defRPr sz="1800"/>
            </a:pPr>
            <a:r>
              <a:t>Our client, Eurocommercial Properties, is one of Europe’s experienced operator of shopping malls. They operate 33 shopping centers in France Sweden and Italy with a combined value of 2.7 billion euros. The shopping centres generate an annual rental income of 175 million Euro’s</a:t>
            </a:r>
          </a:p>
          <a:p>
            <a:pPr lvl="0" defTabSz="914400">
              <a:lnSpc>
                <a:spcPct val="100000"/>
              </a:lnSpc>
              <a:defRPr sz="1800"/>
            </a:pPr>
            <a:r>
              <a:t>This seem big numbers but in the market ECP is relatively small company. But this allows them to operate lean and have short management lines.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Software “engineering” is somewhat suspect as a metaphor</a:t>
            </a:r>
          </a:p>
          <a:p>
            <a:pPr lvl="1"/>
            <a:r>
              <a:rPr lang="en-GB" dirty="0" smtClean="0"/>
              <a:t>We’re not flying to the moon</a:t>
            </a:r>
          </a:p>
          <a:p>
            <a:pPr lvl="2"/>
            <a:endParaRPr lang="en-GB" dirty="0" smtClean="0"/>
          </a:p>
          <a:p>
            <a:r>
              <a:rPr lang="en-GB" dirty="0" smtClean="0"/>
              <a:t>Gardening is probably a better metaphor</a:t>
            </a:r>
          </a:p>
          <a:p>
            <a:pPr lvl="1"/>
            <a:r>
              <a:rPr lang="en-GB" dirty="0" smtClean="0"/>
              <a:t>Grows organically</a:t>
            </a:r>
          </a:p>
          <a:p>
            <a:pPr lvl="1"/>
            <a:r>
              <a:rPr lang="en-GB" dirty="0" smtClean="0"/>
              <a:t>Needs tending, needs pruning</a:t>
            </a:r>
          </a:p>
          <a:p>
            <a:pPr lvl="2"/>
            <a:endParaRPr lang="en-GB" dirty="0" smtClean="0"/>
          </a:p>
          <a:p>
            <a:r>
              <a:rPr lang="en-GB" dirty="0" smtClean="0"/>
              <a:t>YAGNI, “last responsible moment”</a:t>
            </a:r>
          </a:p>
          <a:p>
            <a:endParaRPr lang="en-GB" dirty="0" smtClean="0"/>
          </a:p>
          <a:p>
            <a:endParaRPr lang="en-GB" dirty="0"/>
          </a:p>
        </p:txBody>
      </p:sp>
      <p:sp>
        <p:nvSpPr>
          <p:cNvPr id="4" name="Slide Number Placeholder 3"/>
          <p:cNvSpPr>
            <a:spLocks noGrp="1"/>
          </p:cNvSpPr>
          <p:nvPr>
            <p:ph type="sldNum" sz="quarter" idx="10"/>
          </p:nvPr>
        </p:nvSpPr>
        <p:spPr/>
        <p:txBody>
          <a:bodyPr/>
          <a:lstStyle/>
          <a:p>
            <a:fld id="{45DC12EF-B2BE-4B02-83BF-ABC65761613B}" type="slidenum">
              <a:rPr lang="en-GB" smtClean="0"/>
              <a:t>41</a:t>
            </a:fld>
            <a:endParaRPr lang="en-GB"/>
          </a:p>
        </p:txBody>
      </p:sp>
    </p:spTree>
    <p:extLst>
      <p:ext uri="{BB962C8B-B14F-4D97-AF65-F5344CB8AC3E}">
        <p14:creationId xmlns:p14="http://schemas.microsoft.com/office/powerpoint/2010/main" val="24951503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Domain knowledge</a:t>
            </a:r>
          </a:p>
          <a:p>
            <a:pPr lvl="1"/>
            <a:r>
              <a:rPr lang="en-GB" dirty="0" smtClean="0"/>
              <a:t>Or the ability to acquire it</a:t>
            </a:r>
          </a:p>
          <a:p>
            <a:pPr lvl="1"/>
            <a:endParaRPr lang="en-GB" dirty="0" smtClean="0"/>
          </a:p>
          <a:p>
            <a:r>
              <a:rPr lang="en-GB" dirty="0" smtClean="0"/>
              <a:t>Trust</a:t>
            </a:r>
          </a:p>
          <a:p>
            <a:pPr lvl="1"/>
            <a:r>
              <a:rPr lang="en-GB" dirty="0" smtClean="0"/>
              <a:t>Engage</a:t>
            </a:r>
          </a:p>
          <a:p>
            <a:pPr lvl="1"/>
            <a:r>
              <a:rPr lang="en-GB" dirty="0" smtClean="0"/>
              <a:t>Create a feedback loop</a:t>
            </a:r>
          </a:p>
          <a:p>
            <a:pPr lvl="1"/>
            <a:r>
              <a:rPr lang="en-GB" dirty="0" smtClean="0"/>
              <a:t>Deliver something quickly</a:t>
            </a:r>
          </a:p>
          <a:p>
            <a:endParaRPr lang="en-GB" dirty="0"/>
          </a:p>
        </p:txBody>
      </p:sp>
      <p:sp>
        <p:nvSpPr>
          <p:cNvPr id="4" name="Slide Number Placeholder 3"/>
          <p:cNvSpPr>
            <a:spLocks noGrp="1"/>
          </p:cNvSpPr>
          <p:nvPr>
            <p:ph type="sldNum" sz="quarter" idx="10"/>
          </p:nvPr>
        </p:nvSpPr>
        <p:spPr/>
        <p:txBody>
          <a:bodyPr/>
          <a:lstStyle/>
          <a:p>
            <a:fld id="{45DC12EF-B2BE-4B02-83BF-ABC65761613B}" type="slidenum">
              <a:rPr lang="en-GB" smtClean="0"/>
              <a:t>47</a:t>
            </a:fld>
            <a:endParaRPr lang="en-GB"/>
          </a:p>
        </p:txBody>
      </p:sp>
    </p:spTree>
    <p:extLst>
      <p:ext uri="{BB962C8B-B14F-4D97-AF65-F5344CB8AC3E}">
        <p14:creationId xmlns:p14="http://schemas.microsoft.com/office/powerpoint/2010/main" val="3331437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Domain knowledge</a:t>
            </a:r>
          </a:p>
          <a:p>
            <a:pPr lvl="1"/>
            <a:r>
              <a:rPr lang="en-GB" dirty="0" smtClean="0"/>
              <a:t>Or the ability to acquire it</a:t>
            </a:r>
          </a:p>
          <a:p>
            <a:pPr lvl="1"/>
            <a:endParaRPr lang="en-GB" dirty="0" smtClean="0"/>
          </a:p>
          <a:p>
            <a:r>
              <a:rPr lang="en-GB" dirty="0" smtClean="0"/>
              <a:t>Trust</a:t>
            </a:r>
          </a:p>
          <a:p>
            <a:pPr lvl="1"/>
            <a:r>
              <a:rPr lang="en-GB" dirty="0" smtClean="0"/>
              <a:t>Engage</a:t>
            </a:r>
          </a:p>
          <a:p>
            <a:pPr lvl="1"/>
            <a:r>
              <a:rPr lang="en-GB" dirty="0" smtClean="0"/>
              <a:t>Create a feedback loop</a:t>
            </a:r>
          </a:p>
          <a:p>
            <a:pPr lvl="1"/>
            <a:r>
              <a:rPr lang="en-GB" dirty="0" smtClean="0"/>
              <a:t>Deliver something quickly</a:t>
            </a:r>
          </a:p>
          <a:p>
            <a:endParaRPr lang="en-GB" dirty="0"/>
          </a:p>
        </p:txBody>
      </p:sp>
      <p:sp>
        <p:nvSpPr>
          <p:cNvPr id="4" name="Slide Number Placeholder 3"/>
          <p:cNvSpPr>
            <a:spLocks noGrp="1"/>
          </p:cNvSpPr>
          <p:nvPr>
            <p:ph type="sldNum" sz="quarter" idx="10"/>
          </p:nvPr>
        </p:nvSpPr>
        <p:spPr/>
        <p:txBody>
          <a:bodyPr/>
          <a:lstStyle/>
          <a:p>
            <a:fld id="{45DC12EF-B2BE-4B02-83BF-ABC65761613B}" type="slidenum">
              <a:rPr lang="en-GB" smtClean="0"/>
              <a:t>49</a:t>
            </a:fld>
            <a:endParaRPr lang="en-GB"/>
          </a:p>
        </p:txBody>
      </p:sp>
    </p:spTree>
    <p:extLst>
      <p:ext uri="{BB962C8B-B14F-4D97-AF65-F5344CB8AC3E}">
        <p14:creationId xmlns:p14="http://schemas.microsoft.com/office/powerpoint/2010/main" val="3331437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dirty="0" err="1" smtClean="0"/>
              <a:t>Wardley</a:t>
            </a:r>
            <a:r>
              <a:rPr lang="en-GB" dirty="0" smtClean="0"/>
              <a:t> maps</a:t>
            </a:r>
          </a:p>
          <a:p>
            <a:endParaRPr lang="en-GB" dirty="0"/>
          </a:p>
        </p:txBody>
      </p:sp>
      <p:sp>
        <p:nvSpPr>
          <p:cNvPr id="4" name="Slide Number Placeholder 3"/>
          <p:cNvSpPr>
            <a:spLocks noGrp="1"/>
          </p:cNvSpPr>
          <p:nvPr>
            <p:ph type="sldNum" sz="quarter" idx="10"/>
          </p:nvPr>
        </p:nvSpPr>
        <p:spPr/>
        <p:txBody>
          <a:bodyPr/>
          <a:lstStyle/>
          <a:p>
            <a:fld id="{45DC12EF-B2BE-4B02-83BF-ABC65761613B}" type="slidenum">
              <a:rPr lang="en-GB" smtClean="0"/>
              <a:t>51</a:t>
            </a:fld>
            <a:endParaRPr lang="en-GB"/>
          </a:p>
        </p:txBody>
      </p:sp>
    </p:spTree>
    <p:extLst>
      <p:ext uri="{BB962C8B-B14F-4D97-AF65-F5344CB8AC3E}">
        <p14:creationId xmlns:p14="http://schemas.microsoft.com/office/powerpoint/2010/main" val="19483341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dirty="0" smtClean="0"/>
              <a:t>You’ll end up bending your company to the shape required by the packaged software</a:t>
            </a:r>
          </a:p>
          <a:p>
            <a:pPr lvl="1"/>
            <a:r>
              <a:rPr lang="en-GB" dirty="0" smtClean="0"/>
              <a:t>rather than the other way around</a:t>
            </a:r>
          </a:p>
          <a:p>
            <a:r>
              <a:rPr lang="en-GB" dirty="0" smtClean="0"/>
              <a:t>The dependencies will be backwards</a:t>
            </a:r>
          </a:p>
          <a:p>
            <a:pPr lvl="1"/>
            <a:r>
              <a:rPr lang="en-GB" dirty="0" smtClean="0"/>
              <a:t>Your custom core domain software should depend on your supporting subdomains</a:t>
            </a:r>
          </a:p>
          <a:p>
            <a:pPr lvl="1"/>
            <a:r>
              <a:rPr lang="en-GB" dirty="0" smtClean="0"/>
              <a:t>Instead, you’ll have the packaged software requiring custom integrations</a:t>
            </a:r>
          </a:p>
          <a:p>
            <a:r>
              <a:rPr lang="en-GB" dirty="0" smtClean="0"/>
              <a:t>You’ll have implicit rather than explicit dependencies</a:t>
            </a:r>
          </a:p>
          <a:p>
            <a:pPr lvl="1"/>
            <a:r>
              <a:rPr lang="en-GB" dirty="0" smtClean="0"/>
              <a:t>Business process work-arounds, spreadsheets</a:t>
            </a:r>
          </a:p>
          <a:p>
            <a:pPr lvl="1"/>
            <a:r>
              <a:rPr lang="en-GB" dirty="0" smtClean="0"/>
              <a:t>The gaps will be filled “ad-hoc”, the data quality will be poor</a:t>
            </a:r>
          </a:p>
          <a:p>
            <a:r>
              <a:rPr lang="en-GB" dirty="0" smtClean="0"/>
              <a:t>You won’t be able to upgrade</a:t>
            </a:r>
          </a:p>
          <a:p>
            <a:pPr lvl="0"/>
            <a:r>
              <a:rPr lang="en-GB" dirty="0" smtClean="0"/>
              <a:t>You’ll have vendor lock-in</a:t>
            </a:r>
          </a:p>
          <a:p>
            <a:pPr lvl="0"/>
            <a:endParaRPr lang="en-GB" dirty="0" smtClean="0"/>
          </a:p>
          <a:p>
            <a:r>
              <a:rPr lang="en-GB" dirty="0" smtClean="0"/>
              <a:t>IT should be a profit </a:t>
            </a:r>
            <a:r>
              <a:rPr lang="en-GB" dirty="0" err="1" smtClean="0"/>
              <a:t>center</a:t>
            </a:r>
            <a:r>
              <a:rPr lang="en-GB" dirty="0" smtClean="0"/>
              <a:t>, not a cost </a:t>
            </a:r>
            <a:r>
              <a:rPr lang="en-GB" dirty="0" err="1" smtClean="0"/>
              <a:t>center</a:t>
            </a:r>
            <a:r>
              <a:rPr lang="en-GB" dirty="0" smtClean="0"/>
              <a:t>.</a:t>
            </a:r>
          </a:p>
          <a:p>
            <a:pPr lvl="0"/>
            <a:endParaRPr lang="en-GB" dirty="0" smtClean="0"/>
          </a:p>
          <a:p>
            <a:pPr lvl="1"/>
            <a:endParaRPr lang="en-GB" dirty="0" smtClean="0"/>
          </a:p>
          <a:p>
            <a:endParaRPr lang="en-GB" dirty="0" smtClean="0"/>
          </a:p>
        </p:txBody>
      </p:sp>
      <p:sp>
        <p:nvSpPr>
          <p:cNvPr id="4" name="Slide Number Placeholder 3"/>
          <p:cNvSpPr>
            <a:spLocks noGrp="1"/>
          </p:cNvSpPr>
          <p:nvPr>
            <p:ph type="sldNum" sz="quarter" idx="10"/>
          </p:nvPr>
        </p:nvSpPr>
        <p:spPr/>
        <p:txBody>
          <a:bodyPr/>
          <a:lstStyle/>
          <a:p>
            <a:fld id="{45DC12EF-B2BE-4B02-83BF-ABC65761613B}" type="slidenum">
              <a:rPr lang="en-GB" smtClean="0"/>
              <a:t>52</a:t>
            </a:fld>
            <a:endParaRPr lang="en-GB"/>
          </a:p>
        </p:txBody>
      </p:sp>
    </p:spTree>
    <p:extLst>
      <p:ext uri="{BB962C8B-B14F-4D97-AF65-F5344CB8AC3E}">
        <p14:creationId xmlns:p14="http://schemas.microsoft.com/office/powerpoint/2010/main" val="32168792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32AE77-EE21-4398-B2E1-1F636016D0D7}" type="slidenum">
              <a:rPr lang="en-GB"/>
              <a:pPr/>
              <a:t>65</a:t>
            </a:fld>
            <a:endParaRPr lang="en-GB"/>
          </a:p>
        </p:txBody>
      </p:sp>
      <p:sp>
        <p:nvSpPr>
          <p:cNvPr id="11266" name="Rectangle 2"/>
          <p:cNvSpPr>
            <a:spLocks noGrp="1" noRot="1" noChangeAspect="1" noChangeArrowheads="1" noTextEdit="1"/>
          </p:cNvSpPr>
          <p:nvPr>
            <p:ph type="sldImg"/>
          </p:nvPr>
        </p:nvSpPr>
        <p:spPr>
          <a:xfrm>
            <a:off x="381000" y="685800"/>
            <a:ext cx="6096000" cy="3429000"/>
          </a:xfrm>
          <a:ln/>
        </p:spPr>
      </p:sp>
      <p:sp>
        <p:nvSpPr>
          <p:cNvPr id="112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A8212D-A7D5-4281-BB2F-22D986DF3916}" type="slidenum">
              <a:rPr lang="en-GB"/>
              <a:pPr/>
              <a:t>66</a:t>
            </a:fld>
            <a:endParaRPr lang="en-GB"/>
          </a:p>
        </p:txBody>
      </p:sp>
      <p:sp>
        <p:nvSpPr>
          <p:cNvPr id="17410" name="Rectangle 2"/>
          <p:cNvSpPr>
            <a:spLocks noGrp="1" noRot="1" noChangeAspect="1" noChangeArrowheads="1" noTextEdit="1"/>
          </p:cNvSpPr>
          <p:nvPr>
            <p:ph type="sldImg"/>
          </p:nvPr>
        </p:nvSpPr>
        <p:spPr>
          <a:xfrm>
            <a:off x="381000" y="685800"/>
            <a:ext cx="6096000" cy="3429000"/>
          </a:xfrm>
          <a:ln/>
        </p:spPr>
      </p:sp>
      <p:sp>
        <p:nvSpPr>
          <p:cNvPr id="17411" name="Rectangle 3"/>
          <p:cNvSpPr>
            <a:spLocks noGrp="1" noChangeArrowheads="1"/>
          </p:cNvSpPr>
          <p:nvPr>
            <p:ph type="body" idx="1"/>
          </p:nvPr>
        </p:nvSpPr>
        <p:spPr/>
        <p:txBody>
          <a:bodyPr/>
          <a:lstStyle/>
          <a:p>
            <a:r>
              <a:rPr lang="en-US" dirty="0" smtClean="0"/>
              <a:t>ECS deadlines (9 months), budget Nov 08</a:t>
            </a:r>
            <a:r>
              <a:rPr lang="en-US" baseline="0" dirty="0" smtClean="0"/>
              <a:t> deadlines</a:t>
            </a:r>
          </a:p>
          <a:p>
            <a:endParaRPr lang="en-US" baseline="0" dirty="0" smtClean="0"/>
          </a:p>
          <a:p>
            <a:pPr eaLnBrk="1" hangingPunct="1"/>
            <a:r>
              <a:rPr lang="en-GB" sz="1800" dirty="0"/>
              <a:t>Has exhibited agility at strategic, operational and technical levels</a:t>
            </a:r>
          </a:p>
          <a:p>
            <a:pPr lvl="1" eaLnBrk="1" hangingPunct="1"/>
            <a:r>
              <a:rPr lang="en-GB" sz="1700" dirty="0"/>
              <a:t>New benefit announced in Parliament in Dec 2005</a:t>
            </a:r>
          </a:p>
          <a:p>
            <a:pPr lvl="1" eaLnBrk="1" hangingPunct="1"/>
            <a:r>
              <a:rPr lang="en-GB" sz="1700" dirty="0"/>
              <a:t>Went live 9 months later, Aug 2006</a:t>
            </a:r>
          </a:p>
          <a:p>
            <a:pPr lvl="1" eaLnBrk="1" hangingPunct="1"/>
            <a:endParaRPr lang="en-GB" sz="1700" dirty="0"/>
          </a:p>
          <a:p>
            <a:pPr lvl="0" eaLnBrk="1" hangingPunct="1"/>
            <a:r>
              <a:rPr lang="en-GB" dirty="0" smtClean="0"/>
              <a:t>Similarly</a:t>
            </a:r>
            <a:r>
              <a:rPr lang="en-GB" baseline="0" dirty="0" smtClean="0"/>
              <a:t> in Nov 2008 budget ... first set of requirements live in Feb 2009, next in Apr 2009</a:t>
            </a:r>
            <a:endParaRPr lang="en-US" dirty="0" smtClean="0"/>
          </a:p>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defTabSz="844083" eaLnBrk="0" fontAlgn="base" hangingPunct="0">
              <a:spcBef>
                <a:spcPct val="30000"/>
              </a:spcBef>
              <a:spcAft>
                <a:spcPct val="0"/>
              </a:spcAft>
              <a:defRPr/>
            </a:pPr>
            <a:r>
              <a:rPr lang="en-GB" dirty="0" smtClean="0"/>
              <a:t>The original metaphor was very powerful</a:t>
            </a:r>
          </a:p>
          <a:p>
            <a:endParaRPr lang="en-GB" dirty="0"/>
          </a:p>
        </p:txBody>
      </p:sp>
      <p:sp>
        <p:nvSpPr>
          <p:cNvPr id="4" name="Header Placeholder 3"/>
          <p:cNvSpPr>
            <a:spLocks noGrp="1"/>
          </p:cNvSpPr>
          <p:nvPr>
            <p:ph type="hdr" sz="quarter" idx="10"/>
          </p:nvPr>
        </p:nvSpPr>
        <p:spPr/>
        <p:txBody>
          <a:bodyPr/>
          <a:lstStyle/>
          <a:p>
            <a:r>
              <a:rPr lang="en-GB" smtClean="0"/>
              <a:t>Domain Driven Design using Naked Object Framework 3.0</a:t>
            </a:r>
            <a:endParaRPr lang="en-GB"/>
          </a:p>
        </p:txBody>
      </p:sp>
      <p:sp>
        <p:nvSpPr>
          <p:cNvPr id="5" name="Footer Placeholder 4"/>
          <p:cNvSpPr>
            <a:spLocks noGrp="1"/>
          </p:cNvSpPr>
          <p:nvPr>
            <p:ph type="ftr" sz="quarter" idx="11"/>
          </p:nvPr>
        </p:nvSpPr>
        <p:spPr/>
        <p:txBody>
          <a:bodyPr/>
          <a:lstStyle/>
          <a:p>
            <a:r>
              <a:rPr lang="en-GB" smtClean="0"/>
              <a:t>© 2007 Haywood Associates Ltd.</a:t>
            </a:r>
            <a:endParaRPr lang="en-GB"/>
          </a:p>
        </p:txBody>
      </p:sp>
      <p:sp>
        <p:nvSpPr>
          <p:cNvPr id="6" name="Slide Number Placeholder 5"/>
          <p:cNvSpPr>
            <a:spLocks noGrp="1"/>
          </p:cNvSpPr>
          <p:nvPr>
            <p:ph type="sldNum" sz="quarter" idx="12"/>
          </p:nvPr>
        </p:nvSpPr>
        <p:spPr/>
        <p:txBody>
          <a:bodyPr/>
          <a:lstStyle/>
          <a:p>
            <a:r>
              <a:rPr lang="en-GB" smtClean="0"/>
              <a:t>Page </a:t>
            </a:r>
            <a:fld id="{2F2C2964-DCCA-43FD-A1E4-9C12CF2390A9}" type="slidenum">
              <a:rPr lang="en-GB" smtClean="0"/>
              <a:pPr/>
              <a:t>69</a:t>
            </a:fld>
            <a:endParaRPr lang="en-GB"/>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DC12EF-B2BE-4B02-83BF-ABC65761613B}" type="slidenum">
              <a:rPr lang="en-GB" smtClean="0"/>
              <a:t>70</a:t>
            </a:fld>
            <a:endParaRPr lang="en-GB"/>
          </a:p>
        </p:txBody>
      </p:sp>
    </p:spTree>
    <p:extLst>
      <p:ext uri="{BB962C8B-B14F-4D97-AF65-F5344CB8AC3E}">
        <p14:creationId xmlns:p14="http://schemas.microsoft.com/office/powerpoint/2010/main" val="416270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Shape 58"/>
          <p:cNvSpPr>
            <a:spLocks noGrp="1" noRot="1" noChangeAspect="1"/>
          </p:cNvSpPr>
          <p:nvPr>
            <p:ph type="sldImg"/>
          </p:nvPr>
        </p:nvSpPr>
        <p:spPr>
          <a:prstGeom prst="rect">
            <a:avLst/>
          </a:prstGeom>
        </p:spPr>
        <p:txBody>
          <a:bodyPr/>
          <a:lstStyle/>
          <a:p>
            <a:pPr lvl="0"/>
            <a:endParaRPr/>
          </a:p>
        </p:txBody>
      </p:sp>
      <p:sp>
        <p:nvSpPr>
          <p:cNvPr id="59" name="Shape 59"/>
          <p:cNvSpPr>
            <a:spLocks noGrp="1"/>
          </p:cNvSpPr>
          <p:nvPr>
            <p:ph type="body" sz="quarter" idx="1"/>
          </p:nvPr>
        </p:nvSpPr>
        <p:spPr>
          <a:prstGeom prst="rect">
            <a:avLst/>
          </a:prstGeom>
        </p:spPr>
        <p:txBody>
          <a:bodyPr/>
          <a:lstStyle/>
          <a:p>
            <a:pPr lvl="0">
              <a:defRPr sz="1800"/>
            </a:pPr>
            <a:r>
              <a:rPr sz="2200"/>
              <a:t>Then they moved to Italy where everything was Excel based. It was what you call spreadsheet heaven.</a:t>
            </a:r>
          </a:p>
          <a:p>
            <a:pPr lvl="0">
              <a:defRPr sz="1800"/>
            </a:pPr>
            <a:r>
              <a:rPr sz="2200"/>
              <a:t>But trying to move the flexibility of Excel into a rigid ERP like system was a real struggle.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66"/>
          <p:cNvSpPr>
            <a:spLocks noGrp="1" noRot="1" noChangeAspect="1"/>
          </p:cNvSpPr>
          <p:nvPr>
            <p:ph type="sldImg"/>
          </p:nvPr>
        </p:nvSpPr>
        <p:spPr>
          <a:prstGeom prst="rect">
            <a:avLst/>
          </a:prstGeom>
        </p:spPr>
        <p:txBody>
          <a:bodyPr/>
          <a:lstStyle/>
          <a:p>
            <a:pPr lvl="0"/>
            <a:endParaRPr/>
          </a:p>
        </p:txBody>
      </p:sp>
      <p:sp>
        <p:nvSpPr>
          <p:cNvPr id="67" name="Shape 67"/>
          <p:cNvSpPr>
            <a:spLocks noGrp="1"/>
          </p:cNvSpPr>
          <p:nvPr>
            <p:ph type="body" sz="quarter" idx="1"/>
          </p:nvPr>
        </p:nvSpPr>
        <p:spPr>
          <a:prstGeom prst="rect">
            <a:avLst/>
          </a:prstGeom>
        </p:spPr>
        <p:txBody>
          <a:bodyPr/>
          <a:lstStyle/>
          <a:p>
            <a:pPr lvl="0">
              <a:defRPr sz="1800"/>
            </a:pPr>
            <a:r>
              <a:rPr sz="3000"/>
              <a:t>The main problem in Italy was that the application could not deal with their specific requirements. Some where because Law, things work differently in Italy. But also ECP had bought some new shopping centers so they had to deal with the existing lease contracts made up by the former owners.</a:t>
            </a:r>
          </a:p>
          <a:p>
            <a:pPr lvl="0">
              <a:defRPr sz="1800"/>
            </a:pPr>
            <a:r>
              <a:rPr sz="3000"/>
              <a:t>And leasing is fairly complex. Rent, Service charges, Entry fees, Discounts, Indexation, invoicing frequencies, payment schedules. And every tenant uses his negotiation power to make a special deal. You can image that the contract of a big H&amp;M or Apple store is very different from a little tobacco store that sits in the same building.</a:t>
            </a:r>
          </a:p>
          <a:p>
            <a:pPr lvl="0">
              <a:defRPr sz="1800"/>
            </a:pPr>
            <a:r>
              <a:rPr sz="3000"/>
              <a:t>It was the Pareto effect in action. We got 80%. And usually it’s more likely that you accept that fact because you know that the price of striving for 100% is bay bigger than the benefits.</a:t>
            </a:r>
          </a:p>
          <a:p>
            <a:pPr lvl="0">
              <a:defRPr sz="1800"/>
            </a:pPr>
            <a:r>
              <a:rPr sz="3000"/>
              <a:t>But in this case this was and is the essence of their business!</a:t>
            </a:r>
          </a:p>
          <a:p>
            <a:pPr lvl="0">
              <a:defRPr sz="1800"/>
            </a:pPr>
            <a:r>
              <a:rPr sz="3000"/>
              <a:t>Q: How many of you are familiar with this side-effect of standard software?</a:t>
            </a:r>
          </a:p>
          <a:p>
            <a:pPr lvl="0">
              <a:defRPr sz="1800"/>
            </a:pPr>
            <a:r>
              <a:rPr sz="3000"/>
              <a:t>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a:noFill/>
        </p:spPr>
        <p:txBody>
          <a:bodyPr/>
          <a:lstStyle/>
          <a:p>
            <a:r>
              <a:rPr lang="en-GB" smtClean="0"/>
              <a:t>DDD using Naked Object Framework 3.0</a:t>
            </a:r>
          </a:p>
        </p:txBody>
      </p:sp>
      <p:sp>
        <p:nvSpPr>
          <p:cNvPr id="34819" name="Rectangle 6"/>
          <p:cNvSpPr>
            <a:spLocks noGrp="1" noChangeArrowheads="1"/>
          </p:cNvSpPr>
          <p:nvPr>
            <p:ph type="ftr" sz="quarter" idx="4"/>
          </p:nvPr>
        </p:nvSpPr>
        <p:spPr>
          <a:noFill/>
        </p:spPr>
        <p:txBody>
          <a:bodyPr/>
          <a:lstStyle/>
          <a:p>
            <a:r>
              <a:rPr lang="en-GB" smtClean="0"/>
              <a:t>© 2007 Haywood Associates Ltd.</a:t>
            </a:r>
          </a:p>
        </p:txBody>
      </p:sp>
      <p:sp>
        <p:nvSpPr>
          <p:cNvPr id="34820" name="Rectangle 7"/>
          <p:cNvSpPr>
            <a:spLocks noGrp="1" noChangeArrowheads="1"/>
          </p:cNvSpPr>
          <p:nvPr>
            <p:ph type="sldNum" sz="quarter" idx="5"/>
          </p:nvPr>
        </p:nvSpPr>
        <p:spPr>
          <a:noFill/>
        </p:spPr>
        <p:txBody>
          <a:bodyPr/>
          <a:lstStyle/>
          <a:p>
            <a:r>
              <a:rPr lang="en-GB" smtClean="0"/>
              <a:t>Page </a:t>
            </a:r>
            <a:fld id="{60F874AB-5B8B-443D-90E4-6D309837D575}" type="slidenum">
              <a:rPr lang="en-GB" smtClean="0"/>
              <a:pPr/>
              <a:t>21</a:t>
            </a:fld>
            <a:endParaRPr lang="en-GB" smtClean="0"/>
          </a:p>
        </p:txBody>
      </p:sp>
      <p:sp>
        <p:nvSpPr>
          <p:cNvPr id="34821" name="Rectangle 2"/>
          <p:cNvSpPr>
            <a:spLocks noGrp="1" noRot="1" noChangeAspect="1" noChangeArrowheads="1" noTextEdit="1"/>
          </p:cNvSpPr>
          <p:nvPr>
            <p:ph type="sldImg"/>
          </p:nvPr>
        </p:nvSpPr>
        <p:spPr>
          <a:xfrm>
            <a:off x="381000" y="685800"/>
            <a:ext cx="6096000" cy="3429000"/>
          </a:xfrm>
          <a:ln/>
        </p:spPr>
      </p:sp>
      <p:sp>
        <p:nvSpPr>
          <p:cNvPr id="3482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a:noFill/>
        </p:spPr>
        <p:txBody>
          <a:bodyPr/>
          <a:lstStyle/>
          <a:p>
            <a:r>
              <a:rPr lang="en-GB" smtClean="0"/>
              <a:t>DDD using Naked Object Framework 3.0</a:t>
            </a:r>
          </a:p>
        </p:txBody>
      </p:sp>
      <p:sp>
        <p:nvSpPr>
          <p:cNvPr id="38915" name="Rectangle 6"/>
          <p:cNvSpPr>
            <a:spLocks noGrp="1" noChangeArrowheads="1"/>
          </p:cNvSpPr>
          <p:nvPr>
            <p:ph type="ftr" sz="quarter" idx="4"/>
          </p:nvPr>
        </p:nvSpPr>
        <p:spPr>
          <a:noFill/>
        </p:spPr>
        <p:txBody>
          <a:bodyPr/>
          <a:lstStyle/>
          <a:p>
            <a:r>
              <a:rPr lang="en-GB" smtClean="0"/>
              <a:t>© 2007 Haywood Associates Ltd.</a:t>
            </a:r>
          </a:p>
        </p:txBody>
      </p:sp>
      <p:sp>
        <p:nvSpPr>
          <p:cNvPr id="38916" name="Rectangle 7"/>
          <p:cNvSpPr>
            <a:spLocks noGrp="1" noChangeArrowheads="1"/>
          </p:cNvSpPr>
          <p:nvPr>
            <p:ph type="sldNum" sz="quarter" idx="5"/>
          </p:nvPr>
        </p:nvSpPr>
        <p:spPr>
          <a:noFill/>
        </p:spPr>
        <p:txBody>
          <a:bodyPr/>
          <a:lstStyle/>
          <a:p>
            <a:r>
              <a:rPr lang="en-GB" smtClean="0"/>
              <a:t>Page </a:t>
            </a:r>
            <a:fld id="{33110082-C972-430A-A84A-97B4783D7132}" type="slidenum">
              <a:rPr lang="en-GB" smtClean="0"/>
              <a:pPr/>
              <a:t>28</a:t>
            </a:fld>
            <a:endParaRPr lang="en-GB" smtClean="0"/>
          </a:p>
        </p:txBody>
      </p:sp>
      <p:sp>
        <p:nvSpPr>
          <p:cNvPr id="38917" name="Rectangle 2"/>
          <p:cNvSpPr>
            <a:spLocks noGrp="1" noRot="1" noChangeAspect="1" noChangeArrowheads="1" noTextEdit="1"/>
          </p:cNvSpPr>
          <p:nvPr>
            <p:ph type="sldImg"/>
          </p:nvPr>
        </p:nvSpPr>
        <p:spPr>
          <a:xfrm>
            <a:off x="381000" y="685800"/>
            <a:ext cx="6096000" cy="3429000"/>
          </a:xfrm>
          <a:ln/>
        </p:spPr>
      </p:sp>
      <p:sp>
        <p:nvSpPr>
          <p:cNvPr id="38918" name="Rectangle 3"/>
          <p:cNvSpPr>
            <a:spLocks noGrp="1" noChangeArrowheads="1"/>
          </p:cNvSpPr>
          <p:nvPr>
            <p:ph type="body" idx="1"/>
          </p:nvPr>
        </p:nvSpPr>
        <p:spPr>
          <a:noFill/>
          <a:ln/>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dirty="0" smtClean="0"/>
              <a:t>“UI for free” … </a:t>
            </a:r>
            <a:r>
              <a:rPr lang="en-US" dirty="0" smtClean="0"/>
              <a:t>UI is a fashion item anyway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defTabSz="844083" eaLnBrk="0" fontAlgn="base" hangingPunct="0">
              <a:spcBef>
                <a:spcPct val="30000"/>
              </a:spcBef>
              <a:spcAft>
                <a:spcPct val="0"/>
              </a:spcAft>
              <a:defRPr/>
            </a:pPr>
            <a:r>
              <a:rPr lang="en-GB" dirty="0" smtClean="0"/>
              <a:t>Naked objects principle …</a:t>
            </a:r>
          </a:p>
          <a:p>
            <a:endParaRPr lang="en-GB" dirty="0" smtClean="0"/>
          </a:p>
          <a:p>
            <a:endParaRPr lang="en-GB" dirty="0" smtClean="0"/>
          </a:p>
          <a:p>
            <a:r>
              <a:rPr lang="en-GB" dirty="0" smtClean="0"/>
              <a:t>are sympathetic to the work the front-line ops people do</a:t>
            </a:r>
          </a:p>
          <a:p>
            <a:pPr lvl="1"/>
            <a:r>
              <a:rPr lang="en-GB" dirty="0" smtClean="0"/>
              <a:t>enables, rather than constrains</a:t>
            </a:r>
          </a:p>
          <a:p>
            <a:pPr lvl="3"/>
            <a:endParaRPr lang="en-GB" dirty="0" smtClean="0"/>
          </a:p>
          <a:p>
            <a:r>
              <a:rPr lang="en-GB" dirty="0" smtClean="0"/>
              <a:t>enable the executives to understand how the company is operating</a:t>
            </a:r>
          </a:p>
          <a:p>
            <a:pPr lvl="1"/>
            <a:r>
              <a:rPr lang="en-GB" dirty="0" smtClean="0"/>
              <a:t>so they can steer the ship effectively.</a:t>
            </a:r>
          </a:p>
          <a:p>
            <a:pPr lvl="3"/>
            <a:endParaRPr lang="en-GB" dirty="0" smtClean="0"/>
          </a:p>
          <a:p>
            <a:endParaRPr lang="en-GB" dirty="0"/>
          </a:p>
        </p:txBody>
      </p:sp>
      <p:sp>
        <p:nvSpPr>
          <p:cNvPr id="4" name="Header Placeholder 3"/>
          <p:cNvSpPr>
            <a:spLocks noGrp="1"/>
          </p:cNvSpPr>
          <p:nvPr>
            <p:ph type="hdr" sz="quarter" idx="10"/>
          </p:nvPr>
        </p:nvSpPr>
        <p:spPr/>
        <p:txBody>
          <a:bodyPr/>
          <a:lstStyle/>
          <a:p>
            <a:r>
              <a:rPr lang="en-GB" smtClean="0"/>
              <a:t>Domain Driven Design using Naked Object Framework 3.0</a:t>
            </a:r>
            <a:endParaRPr lang="en-GB"/>
          </a:p>
        </p:txBody>
      </p:sp>
      <p:sp>
        <p:nvSpPr>
          <p:cNvPr id="5" name="Footer Placeholder 4"/>
          <p:cNvSpPr>
            <a:spLocks noGrp="1"/>
          </p:cNvSpPr>
          <p:nvPr>
            <p:ph type="ftr" sz="quarter" idx="11"/>
          </p:nvPr>
        </p:nvSpPr>
        <p:spPr/>
        <p:txBody>
          <a:bodyPr/>
          <a:lstStyle/>
          <a:p>
            <a:r>
              <a:rPr lang="en-GB" smtClean="0"/>
              <a:t>© 2007 Haywood Associates Ltd.</a:t>
            </a:r>
            <a:endParaRPr lang="en-GB"/>
          </a:p>
        </p:txBody>
      </p:sp>
      <p:sp>
        <p:nvSpPr>
          <p:cNvPr id="6" name="Slide Number Placeholder 5"/>
          <p:cNvSpPr>
            <a:spLocks noGrp="1"/>
          </p:cNvSpPr>
          <p:nvPr>
            <p:ph type="sldNum" sz="quarter" idx="12"/>
          </p:nvPr>
        </p:nvSpPr>
        <p:spPr/>
        <p:txBody>
          <a:bodyPr/>
          <a:lstStyle/>
          <a:p>
            <a:r>
              <a:rPr lang="en-GB" smtClean="0"/>
              <a:t>Page </a:t>
            </a:r>
            <a:fld id="{2F2C2964-DCCA-43FD-A1E4-9C12CF2390A9}" type="slidenum">
              <a:rPr lang="en-GB" smtClean="0"/>
              <a:pPr/>
              <a:t>29</a:t>
            </a:fld>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"just enough" process/context/constraints</a:t>
            </a:r>
          </a:p>
          <a:p>
            <a:endParaRPr lang="en-GB" dirty="0"/>
          </a:p>
        </p:txBody>
      </p:sp>
      <p:sp>
        <p:nvSpPr>
          <p:cNvPr id="4" name="Slide Number Placeholder 3"/>
          <p:cNvSpPr>
            <a:spLocks noGrp="1"/>
          </p:cNvSpPr>
          <p:nvPr>
            <p:ph type="sldNum" sz="quarter" idx="10"/>
          </p:nvPr>
        </p:nvSpPr>
        <p:spPr/>
        <p:txBody>
          <a:bodyPr/>
          <a:lstStyle/>
          <a:p>
            <a:fld id="{45DC12EF-B2BE-4B02-83BF-ABC65761613B}" type="slidenum">
              <a:rPr lang="en-GB" smtClean="0"/>
              <a:t>32</a:t>
            </a:fld>
            <a:endParaRPr lang="en-GB"/>
          </a:p>
        </p:txBody>
      </p:sp>
    </p:spTree>
    <p:extLst>
      <p:ext uri="{BB962C8B-B14F-4D97-AF65-F5344CB8AC3E}">
        <p14:creationId xmlns:p14="http://schemas.microsoft.com/office/powerpoint/2010/main" val="2940115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Domain expert -&gt; business analyst ….</a:t>
            </a:r>
            <a:r>
              <a:rPr lang="en-GB" baseline="0" dirty="0" smtClean="0"/>
              <a:t> Paper docs</a:t>
            </a:r>
          </a:p>
          <a:p>
            <a:r>
              <a:rPr lang="en-GB" baseline="0" dirty="0" smtClean="0"/>
              <a:t>Business analyst -&gt; architect … paper docs</a:t>
            </a:r>
          </a:p>
          <a:p>
            <a:r>
              <a:rPr lang="en-GB" baseline="0" dirty="0" smtClean="0"/>
              <a:t>Architect -&gt; developer … paper docs</a:t>
            </a:r>
          </a:p>
          <a:p>
            <a:endParaRPr lang="en-GB" baseline="0" dirty="0" smtClean="0"/>
          </a:p>
          <a:p>
            <a:r>
              <a:rPr lang="en-GB" baseline="0" dirty="0" smtClean="0"/>
              <a:t>Lots of </a:t>
            </a:r>
            <a:r>
              <a:rPr lang="en-GB" baseline="0" dirty="0" err="1" smtClean="0"/>
              <a:t>mis</a:t>
            </a:r>
            <a:r>
              <a:rPr lang="en-GB" baseline="0" dirty="0" smtClean="0"/>
              <a:t>-interpretation; takes months</a:t>
            </a:r>
          </a:p>
          <a:p>
            <a:endParaRPr lang="en-GB" baseline="0" dirty="0" smtClean="0"/>
          </a:p>
          <a:p>
            <a:r>
              <a:rPr lang="en-GB" baseline="0" dirty="0" smtClean="0"/>
              <a:t>Instead … the business analyst has the tools to convert his interpretation of the problem into working software, can be validated immediately.</a:t>
            </a:r>
          </a:p>
          <a:p>
            <a:endParaRPr lang="en-GB" dirty="0"/>
          </a:p>
        </p:txBody>
      </p:sp>
      <p:sp>
        <p:nvSpPr>
          <p:cNvPr id="4" name="Slide Number Placeholder 3"/>
          <p:cNvSpPr>
            <a:spLocks noGrp="1"/>
          </p:cNvSpPr>
          <p:nvPr>
            <p:ph type="sldNum" sz="quarter" idx="10"/>
          </p:nvPr>
        </p:nvSpPr>
        <p:spPr/>
        <p:txBody>
          <a:bodyPr/>
          <a:lstStyle/>
          <a:p>
            <a:fld id="{45DC12EF-B2BE-4B02-83BF-ABC65761613B}" type="slidenum">
              <a:rPr lang="en-GB" smtClean="0"/>
              <a:t>38</a:t>
            </a:fld>
            <a:endParaRPr lang="en-GB"/>
          </a:p>
        </p:txBody>
      </p:sp>
    </p:spTree>
    <p:extLst>
      <p:ext uri="{BB962C8B-B14F-4D97-AF65-F5344CB8AC3E}">
        <p14:creationId xmlns:p14="http://schemas.microsoft.com/office/powerpoint/2010/main" val="3488844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dirty="0" smtClean="0"/>
              <a:t>CODA … n-dimensional spreadsheet…</a:t>
            </a:r>
          </a:p>
          <a:p>
            <a:pPr lvl="0"/>
            <a:endParaRPr lang="en-GB" dirty="0" smtClean="0"/>
          </a:p>
          <a:p>
            <a:pPr lvl="0"/>
            <a:r>
              <a:rPr lang="en-GB" dirty="0" smtClean="0"/>
              <a:t>Story</a:t>
            </a:r>
          </a:p>
          <a:p>
            <a:pPr lvl="0"/>
            <a:r>
              <a:rPr lang="en-GB" dirty="0" smtClean="0"/>
              <a:t>* update end date of lease =&gt; uncover deeper meaning, of "renewing a lease"</a:t>
            </a:r>
          </a:p>
          <a:p>
            <a:endParaRPr lang="en-GB" dirty="0"/>
          </a:p>
        </p:txBody>
      </p:sp>
      <p:sp>
        <p:nvSpPr>
          <p:cNvPr id="4" name="Slide Number Placeholder 3"/>
          <p:cNvSpPr>
            <a:spLocks noGrp="1"/>
          </p:cNvSpPr>
          <p:nvPr>
            <p:ph type="sldNum" sz="quarter" idx="10"/>
          </p:nvPr>
        </p:nvSpPr>
        <p:spPr/>
        <p:txBody>
          <a:bodyPr/>
          <a:lstStyle/>
          <a:p>
            <a:fld id="{45DC12EF-B2BE-4B02-83BF-ABC65761613B}" type="slidenum">
              <a:rPr lang="en-GB" smtClean="0"/>
              <a:t>40</a:t>
            </a:fld>
            <a:endParaRPr lang="en-GB"/>
          </a:p>
        </p:txBody>
      </p:sp>
    </p:spTree>
    <p:extLst>
      <p:ext uri="{BB962C8B-B14F-4D97-AF65-F5344CB8AC3E}">
        <p14:creationId xmlns:p14="http://schemas.microsoft.com/office/powerpoint/2010/main" val="13822826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2" cstate="print"/>
          <a:srcRect t="33333"/>
          <a:stretch>
            <a:fillRect/>
          </a:stretch>
        </p:blipFill>
        <p:spPr>
          <a:xfrm>
            <a:off x="0" y="0"/>
            <a:ext cx="12192000" cy="4572000"/>
          </a:xfrm>
          <a:prstGeom prst="rect">
            <a:avLst/>
          </a:prstGeom>
        </p:spPr>
      </p:pic>
      <p:sp>
        <p:nvSpPr>
          <p:cNvPr id="4" name="Date Placeholder 3"/>
          <p:cNvSpPr>
            <a:spLocks noGrp="1"/>
          </p:cNvSpPr>
          <p:nvPr>
            <p:ph type="dt" sz="half" idx="10"/>
          </p:nvPr>
        </p:nvSpPr>
        <p:spPr/>
        <p:txBody>
          <a:bodyPr/>
          <a:lstStyle/>
          <a:p>
            <a:fld id="{2D5AC9B4-1B4F-4D76-B940-664A838B5A6C}" type="datetimeFigureOut">
              <a:rPr lang="en-GB" smtClean="0"/>
              <a:t>01/10/2017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1C334FC-AA0F-46ED-AEAD-0119D48F18E4}" type="slidenum">
              <a:rPr lang="en-GB" smtClean="0"/>
              <a:t>‹#›</a:t>
            </a:fld>
            <a:endParaRPr lang="en-GB"/>
          </a:p>
        </p:txBody>
      </p:sp>
      <p:sp>
        <p:nvSpPr>
          <p:cNvPr id="3" name="Subtitle 2"/>
          <p:cNvSpPr>
            <a:spLocks noGrp="1"/>
          </p:cNvSpPr>
          <p:nvPr>
            <p:ph type="subTitle" idx="1"/>
          </p:nvPr>
        </p:nvSpPr>
        <p:spPr>
          <a:xfrm>
            <a:off x="1625600" y="3886200"/>
            <a:ext cx="8534400" cy="1752600"/>
          </a:xfrm>
        </p:spPr>
        <p:txBody>
          <a:bodyPr>
            <a:normAutofit/>
          </a:bodyPr>
          <a:lstStyle>
            <a:lvl1pPr marL="0" indent="0" algn="ctr">
              <a:buNone/>
              <a:defRPr sz="17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914400" y="2007889"/>
            <a:ext cx="10363200" cy="1470025"/>
          </a:xfrm>
        </p:spPr>
        <p:txBody>
          <a:bodyPr/>
          <a:lstStyle>
            <a:lvl1pPr algn="ctr">
              <a:defRPr sz="3200"/>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D5AC9B4-1B4F-4D76-B940-664A838B5A6C}" type="datetimeFigureOut">
              <a:rPr lang="en-GB" smtClean="0"/>
              <a:t>01/10/2017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1C334FC-AA0F-46ED-AEAD-0119D48F18E4}" type="slidenum">
              <a:rPr lang="en-GB" smtClean="0"/>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D5AC9B4-1B4F-4D76-B940-664A838B5A6C}" type="datetimeFigureOut">
              <a:rPr lang="en-GB" smtClean="0"/>
              <a:t>01/10/2017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1C334FC-AA0F-46ED-AEAD-0119D48F18E4}" type="slidenum">
              <a:rPr lang="en-GB" smtClean="0"/>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566400" cy="706090"/>
          </a:xfrm>
        </p:spPr>
        <p:txBody>
          <a:bodyPr/>
          <a:lstStyle>
            <a:lvl1pPr>
              <a:defRPr>
                <a:solidFill>
                  <a:srgbClr val="FFC000"/>
                </a:solidFill>
              </a:defRPr>
            </a:lvl1p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2D5AC9B4-1B4F-4D76-B940-664A838B5A6C}" type="datetimeFigureOut">
              <a:rPr lang="en-GB" smtClean="0"/>
              <a:t>01/10/2017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1C334FC-AA0F-46ED-AEAD-0119D48F18E4}" type="slidenum">
              <a:rPr lang="en-GB" smtClean="0"/>
              <a:t>‹#›</a:t>
            </a:fld>
            <a:endParaRPr lang="en-GB"/>
          </a:p>
        </p:txBody>
      </p:sp>
      <p:sp>
        <p:nvSpPr>
          <p:cNvPr id="8" name="Content Placeholder 7"/>
          <p:cNvSpPr>
            <a:spLocks noGrp="1"/>
          </p:cNvSpPr>
          <p:nvPr>
            <p:ph sz="quarter" idx="13"/>
          </p:nvPr>
        </p:nvSpPr>
        <p:spPr>
          <a:xfrm>
            <a:off x="812800" y="1124744"/>
            <a:ext cx="10566400" cy="4590256"/>
          </a:xfrm>
        </p:spPr>
        <p:txBody>
          <a:bodyPr>
            <a:normAutofit/>
          </a:bodyPr>
          <a:lstStyle>
            <a:lvl1pPr>
              <a:defRPr sz="3600">
                <a:solidFill>
                  <a:schemeClr val="tx1"/>
                </a:solidFill>
              </a:defRPr>
            </a:lvl1pPr>
            <a:lvl2pPr>
              <a:defRPr sz="3600"/>
            </a:lvl2pPr>
            <a:lvl3pPr>
              <a:defRPr sz="3600"/>
            </a:lvl3pPr>
            <a:lvl4pPr>
              <a:defRPr sz="3600"/>
            </a:lvl4pPr>
            <a:lvl5pPr>
              <a:defRPr sz="3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801" y="4962526"/>
            <a:ext cx="10513484" cy="1362075"/>
          </a:xfrm>
        </p:spPr>
        <p:txBody>
          <a:bodyPr anchor="t"/>
          <a:lstStyle>
            <a:lvl1pPr algn="l">
              <a:defRPr sz="3200" b="0" i="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12801" y="3462339"/>
            <a:ext cx="10513484" cy="1500187"/>
          </a:xfrm>
        </p:spPr>
        <p:txBody>
          <a:bodyPr anchor="b">
            <a:normAutofit/>
          </a:bodyPr>
          <a:lstStyle>
            <a:lvl1pPr marL="0" indent="0">
              <a:buNone/>
              <a:defRPr sz="170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D5AC9B4-1B4F-4D76-B940-664A838B5A6C}" type="datetimeFigureOut">
              <a:rPr lang="en-GB" smtClean="0"/>
              <a:t>01/10/2017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1C334FC-AA0F-46ED-AEAD-0119D48F18E4}" type="slidenum">
              <a:rPr lang="en-GB" smtClean="0"/>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812800" y="1600200"/>
            <a:ext cx="4978400" cy="4114800"/>
          </a:xfrm>
        </p:spPr>
        <p:txBody>
          <a:bodyPr/>
          <a:lstStyle>
            <a:lvl5pPr>
              <a:defRPr/>
            </a:lvl5pPr>
            <a:lvl6pPr>
              <a:buClr>
                <a:schemeClr val="tx2"/>
              </a:buClr>
              <a:buFont typeface="Arial" pitchFamily="34" charset="0"/>
              <a:buChar char="•"/>
              <a:defRPr/>
            </a:lvl6pPr>
            <a:lvl7pPr>
              <a:buClr>
                <a:schemeClr val="tx2"/>
              </a:buClr>
              <a:buFont typeface="Arial" pitchFamily="34" charset="0"/>
              <a:buChar char="•"/>
              <a:defRPr/>
            </a:lvl7pPr>
            <a:lvl8pPr>
              <a:buClr>
                <a:schemeClr val="tx2"/>
              </a:buClr>
              <a:buFont typeface="Arial" pitchFamily="34" charset="0"/>
              <a:buChar char="•"/>
              <a:defRPr/>
            </a:lvl8pPr>
            <a:lvl9pPr>
              <a:buClr>
                <a:schemeClr val="tx2"/>
              </a:buCl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Content Placeholder 12"/>
          <p:cNvSpPr>
            <a:spLocks noGrp="1"/>
          </p:cNvSpPr>
          <p:nvPr>
            <p:ph sz="quarter" idx="14"/>
          </p:nvPr>
        </p:nvSpPr>
        <p:spPr>
          <a:xfrm>
            <a:off x="6400800" y="1600200"/>
            <a:ext cx="4978400" cy="41148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812800" y="274638"/>
            <a:ext cx="10566400" cy="706090"/>
          </a:xfrm>
        </p:spPr>
        <p:txBody>
          <a:bodyPr/>
          <a:lstStyle>
            <a:lvl1pPr>
              <a:defRPr>
                <a:solidFill>
                  <a:srgbClr val="FFC000"/>
                </a:solidFill>
              </a:defRPr>
            </a:lvl1pPr>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p>
            <a:fld id="{2D5AC9B4-1B4F-4D76-B940-664A838B5A6C}" type="datetimeFigureOut">
              <a:rPr lang="en-GB" smtClean="0"/>
              <a:t>01/10/2017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1C334FC-AA0F-46ED-AEAD-0119D48F18E4}" type="slidenum">
              <a:rPr lang="en-GB" smtClean="0"/>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6400800" y="2209800"/>
            <a:ext cx="49784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Content Placeholder 10"/>
          <p:cNvSpPr>
            <a:spLocks noGrp="1"/>
          </p:cNvSpPr>
          <p:nvPr>
            <p:ph sz="quarter" idx="13"/>
          </p:nvPr>
        </p:nvSpPr>
        <p:spPr>
          <a:xfrm>
            <a:off x="812800" y="2209800"/>
            <a:ext cx="49784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812800" y="274638"/>
            <a:ext cx="10566400" cy="706090"/>
          </a:xfrm>
        </p:spPr>
        <p:txBody>
          <a:bodyPr/>
          <a:lstStyle>
            <a:lvl1pPr>
              <a:defRPr>
                <a:solidFill>
                  <a:srgbClr val="FFC000"/>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12800" y="1600200"/>
            <a:ext cx="49784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6400800" y="1600200"/>
            <a:ext cx="49784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2D5AC9B4-1B4F-4D76-B940-664A838B5A6C}" type="datetimeFigureOut">
              <a:rPr lang="en-GB" smtClean="0"/>
              <a:t>01/10/2017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1C334FC-AA0F-46ED-AEAD-0119D48F18E4}" type="slidenum">
              <a:rPr lang="en-GB" smtClean="0"/>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566400" cy="706090"/>
          </a:xfrm>
        </p:spPr>
        <p:txBody>
          <a:bodyPr/>
          <a:lstStyle>
            <a:lvl1pPr>
              <a:defRPr>
                <a:solidFill>
                  <a:srgbClr val="FFC000"/>
                </a:solidFill>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D5AC9B4-1B4F-4D76-B940-664A838B5A6C}" type="datetimeFigureOut">
              <a:rPr lang="en-GB" smtClean="0"/>
              <a:t>01/10/2017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1C334FC-AA0F-46ED-AEAD-0119D48F18E4}" type="slidenum">
              <a:rPr lang="en-GB" smtClean="0"/>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5AC9B4-1B4F-4D76-B940-664A838B5A6C}" type="datetimeFigureOut">
              <a:rPr lang="en-GB" smtClean="0"/>
              <a:t>01/10/2017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C1C334FC-AA0F-46ED-AEAD-0119D48F18E4}" type="slidenum">
              <a:rPr lang="en-GB" smtClean="0"/>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5283200" y="1447800"/>
            <a:ext cx="61976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816864" y="1447800"/>
            <a:ext cx="39624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816864" y="2547892"/>
            <a:ext cx="3962400" cy="3167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D5AC9B4-1B4F-4D76-B940-664A838B5A6C}" type="datetimeFigureOut">
              <a:rPr lang="en-GB" smtClean="0"/>
              <a:t>01/10/2017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1C334FC-AA0F-46ED-AEAD-0119D48F18E4}" type="slidenum">
              <a:rPr lang="en-GB" smtClean="0"/>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11" name="Picture 10" descr="horizon.png"/>
          <p:cNvPicPr>
            <a:picLocks noChangeAspect="1"/>
          </p:cNvPicPr>
          <p:nvPr/>
        </p:nvPicPr>
        <p:blipFill>
          <a:blip r:embed="rId2" cstate="print"/>
          <a:stretch>
            <a:fillRect/>
          </a:stretch>
        </p:blipFill>
        <p:spPr>
          <a:xfrm>
            <a:off x="0" y="0"/>
            <a:ext cx="12192000" cy="6858000"/>
          </a:xfrm>
          <a:prstGeom prst="rect">
            <a:avLst/>
          </a:prstGeom>
        </p:spPr>
      </p:pic>
      <p:sp>
        <p:nvSpPr>
          <p:cNvPr id="2" name="Title 1"/>
          <p:cNvSpPr>
            <a:spLocks noGrp="1"/>
          </p:cNvSpPr>
          <p:nvPr>
            <p:ph type="title"/>
          </p:nvPr>
        </p:nvSpPr>
        <p:spPr>
          <a:xfrm>
            <a:off x="812800" y="1447800"/>
            <a:ext cx="39624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6209792" y="1447800"/>
            <a:ext cx="4559808" cy="3474720"/>
          </a:xfrm>
          <a:custGeom>
            <a:avLst/>
            <a:gdLst>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74450 w 3419856"/>
              <a:gd name="connsiteY9" fmla="*/ 3429000 h 3429000"/>
              <a:gd name="connsiteX10" fmla="*/ 21806 w 3419856"/>
              <a:gd name="connsiteY10" fmla="*/ 3407194 h 3429000"/>
              <a:gd name="connsiteX11" fmla="*/ 0 w 3419856"/>
              <a:gd name="connsiteY11" fmla="*/ 3354550 h 3429000"/>
              <a:gd name="connsiteX12" fmla="*/ 0 w 3419856"/>
              <a:gd name="connsiteY12" fmla="*/ 74450 h 3429000"/>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21806 w 3419856"/>
              <a:gd name="connsiteY9" fmla="*/ 3407194 h 3429000"/>
              <a:gd name="connsiteX10" fmla="*/ 0 w 3419856"/>
              <a:gd name="connsiteY10" fmla="*/ 3354550 h 3429000"/>
              <a:gd name="connsiteX11" fmla="*/ 0 w 3419856"/>
              <a:gd name="connsiteY11" fmla="*/ 74450 h 3429000"/>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8026"/>
              <a:gd name="connsiteY0" fmla="*/ 74450 h 3910007"/>
              <a:gd name="connsiteX1" fmla="*/ 21806 w 3968026"/>
              <a:gd name="connsiteY1" fmla="*/ 21806 h 3910007"/>
              <a:gd name="connsiteX2" fmla="*/ 74450 w 3968026"/>
              <a:gd name="connsiteY2" fmla="*/ 0 h 3910007"/>
              <a:gd name="connsiteX3" fmla="*/ 3345406 w 3968026"/>
              <a:gd name="connsiteY3" fmla="*/ 0 h 3910007"/>
              <a:gd name="connsiteX4" fmla="*/ 3398050 w 3968026"/>
              <a:gd name="connsiteY4" fmla="*/ 21806 h 3910007"/>
              <a:gd name="connsiteX5" fmla="*/ 3419856 w 3968026"/>
              <a:gd name="connsiteY5" fmla="*/ 74450 h 3910007"/>
              <a:gd name="connsiteX6" fmla="*/ 3419856 w 3968026"/>
              <a:gd name="connsiteY6" fmla="*/ 3354550 h 3910007"/>
              <a:gd name="connsiteX7" fmla="*/ 3398050 w 3968026"/>
              <a:gd name="connsiteY7" fmla="*/ 3407194 h 3910007"/>
              <a:gd name="connsiteX8" fmla="*/ 0 w 3968026"/>
              <a:gd name="connsiteY8" fmla="*/ 3354550 h 3910007"/>
              <a:gd name="connsiteX9" fmla="*/ 0 w 3968026"/>
              <a:gd name="connsiteY9" fmla="*/ 74450 h 3910007"/>
              <a:gd name="connsiteX0" fmla="*/ 0 w 3419856"/>
              <a:gd name="connsiteY0" fmla="*/ 74450 h 3901233"/>
              <a:gd name="connsiteX1" fmla="*/ 21806 w 3419856"/>
              <a:gd name="connsiteY1" fmla="*/ 21806 h 3901233"/>
              <a:gd name="connsiteX2" fmla="*/ 74450 w 3419856"/>
              <a:gd name="connsiteY2" fmla="*/ 0 h 3901233"/>
              <a:gd name="connsiteX3" fmla="*/ 3345406 w 3419856"/>
              <a:gd name="connsiteY3" fmla="*/ 0 h 3901233"/>
              <a:gd name="connsiteX4" fmla="*/ 3398050 w 3419856"/>
              <a:gd name="connsiteY4" fmla="*/ 21806 h 3901233"/>
              <a:gd name="connsiteX5" fmla="*/ 3419856 w 3419856"/>
              <a:gd name="connsiteY5" fmla="*/ 74450 h 3901233"/>
              <a:gd name="connsiteX6" fmla="*/ 3419856 w 3419856"/>
              <a:gd name="connsiteY6" fmla="*/ 3354550 h 3901233"/>
              <a:gd name="connsiteX7" fmla="*/ 0 w 3419856"/>
              <a:gd name="connsiteY7" fmla="*/ 3354550 h 3901233"/>
              <a:gd name="connsiteX8" fmla="*/ 0 w 3419856"/>
              <a:gd name="connsiteY8" fmla="*/ 74450 h 3901233"/>
              <a:gd name="connsiteX0" fmla="*/ 0 w 3419856"/>
              <a:gd name="connsiteY0" fmla="*/ 74450 h 3354550"/>
              <a:gd name="connsiteX1" fmla="*/ 21806 w 3419856"/>
              <a:gd name="connsiteY1" fmla="*/ 21806 h 3354550"/>
              <a:gd name="connsiteX2" fmla="*/ 74450 w 3419856"/>
              <a:gd name="connsiteY2" fmla="*/ 0 h 3354550"/>
              <a:gd name="connsiteX3" fmla="*/ 3345406 w 3419856"/>
              <a:gd name="connsiteY3" fmla="*/ 0 h 3354550"/>
              <a:gd name="connsiteX4" fmla="*/ 3398050 w 3419856"/>
              <a:gd name="connsiteY4" fmla="*/ 21806 h 3354550"/>
              <a:gd name="connsiteX5" fmla="*/ 3419856 w 3419856"/>
              <a:gd name="connsiteY5" fmla="*/ 74450 h 3354550"/>
              <a:gd name="connsiteX6" fmla="*/ 3419856 w 3419856"/>
              <a:gd name="connsiteY6" fmla="*/ 3354550 h 3354550"/>
              <a:gd name="connsiteX7" fmla="*/ 0 w 3419856"/>
              <a:gd name="connsiteY7" fmla="*/ 3354550 h 3354550"/>
              <a:gd name="connsiteX8" fmla="*/ 0 w 3419856"/>
              <a:gd name="connsiteY8" fmla="*/ 74450 h 33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856" h="3354550">
                <a:moveTo>
                  <a:pt x="0" y="74450"/>
                </a:moveTo>
                <a:cubicBezTo>
                  <a:pt x="0" y="54705"/>
                  <a:pt x="7844" y="35768"/>
                  <a:pt x="21806" y="21806"/>
                </a:cubicBezTo>
                <a:cubicBezTo>
                  <a:pt x="35768" y="7844"/>
                  <a:pt x="54705" y="0"/>
                  <a:pt x="74450" y="0"/>
                </a:cubicBezTo>
                <a:lnTo>
                  <a:pt x="3345406" y="0"/>
                </a:lnTo>
                <a:cubicBezTo>
                  <a:pt x="3365151" y="0"/>
                  <a:pt x="3384088" y="7844"/>
                  <a:pt x="3398050" y="21806"/>
                </a:cubicBezTo>
                <a:cubicBezTo>
                  <a:pt x="3412012" y="35768"/>
                  <a:pt x="3419856" y="54705"/>
                  <a:pt x="3419856" y="74450"/>
                </a:cubicBezTo>
                <a:lnTo>
                  <a:pt x="3419856" y="3354550"/>
                </a:lnTo>
                <a:lnTo>
                  <a:pt x="0" y="3354550"/>
                </a:lnTo>
                <a:lnTo>
                  <a:pt x="0" y="74450"/>
                </a:lnTo>
                <a:close/>
              </a:path>
            </a:pathLst>
          </a:custGeom>
        </p:spPr>
        <p:txBody>
          <a:bodyPr>
            <a:normAutofit/>
          </a:bodyPr>
          <a:lstStyle>
            <a:lvl1pPr marL="0" indent="0" algn="ctr">
              <a:buNone/>
              <a:defRPr sz="2000" baseline="0">
                <a:solidFill>
                  <a:schemeClr val="tx1">
                    <a:lumMod val="6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12800" y="2547891"/>
            <a:ext cx="3962400" cy="2405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D5AC9B4-1B4F-4D76-B940-664A838B5A6C}" type="datetimeFigureOut">
              <a:rPr lang="en-GB" smtClean="0"/>
              <a:t>01/10/2017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1C334FC-AA0F-46ED-AEAD-0119D48F18E4}" type="slidenum">
              <a:rPr lang="en-GB" smtClean="0"/>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13" cstate="print"/>
          <a:stretch>
            <a:fillRect/>
          </a:stretch>
        </p:blipFill>
        <p:spPr>
          <a:xfrm>
            <a:off x="0" y="0"/>
            <a:ext cx="12192000" cy="6858000"/>
          </a:xfrm>
          <a:prstGeom prst="rect">
            <a:avLst/>
          </a:prstGeom>
        </p:spPr>
      </p:pic>
      <p:sp>
        <p:nvSpPr>
          <p:cNvPr id="2" name="Title Placeholder 1"/>
          <p:cNvSpPr>
            <a:spLocks noGrp="1"/>
          </p:cNvSpPr>
          <p:nvPr>
            <p:ph type="title"/>
          </p:nvPr>
        </p:nvSpPr>
        <p:spPr>
          <a:xfrm>
            <a:off x="812800" y="274638"/>
            <a:ext cx="10566400" cy="778098"/>
          </a:xfrm>
          <a:prstGeom prst="rect">
            <a:avLst/>
          </a:prstGeom>
        </p:spPr>
        <p:txBody>
          <a:bodyPr vert="horz" lIns="91440" tIns="45720" rIns="91440" bIns="45720" rtlCol="0" anchor="b"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12800" y="1196753"/>
            <a:ext cx="10566400" cy="492941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7620000" y="6356351"/>
            <a:ext cx="2032000" cy="365125"/>
          </a:xfrm>
          <a:prstGeom prst="rect">
            <a:avLst/>
          </a:prstGeom>
        </p:spPr>
        <p:txBody>
          <a:bodyPr vert="horz" lIns="91440" tIns="45720" rIns="91440" bIns="45720" rtlCol="0" anchor="ctr"/>
          <a:lstStyle>
            <a:lvl1pPr algn="r">
              <a:defRPr sz="1000" strike="noStrike" spc="60" baseline="0">
                <a:solidFill>
                  <a:schemeClr val="tx1"/>
                </a:solidFill>
              </a:defRPr>
            </a:lvl1pPr>
          </a:lstStyle>
          <a:p>
            <a:fld id="{2D5AC9B4-1B4F-4D76-B940-664A838B5A6C}" type="datetimeFigureOut">
              <a:rPr lang="en-GB" smtClean="0"/>
              <a:t>01/10/2017</a:t>
            </a:fld>
            <a:endParaRPr lang="en-GB"/>
          </a:p>
        </p:txBody>
      </p:sp>
      <p:sp>
        <p:nvSpPr>
          <p:cNvPr id="5" name="Footer Placeholder 4"/>
          <p:cNvSpPr>
            <a:spLocks noGrp="1"/>
          </p:cNvSpPr>
          <p:nvPr>
            <p:ph type="ftr" sz="quarter" idx="3"/>
          </p:nvPr>
        </p:nvSpPr>
        <p:spPr>
          <a:xfrm>
            <a:off x="812800" y="6356351"/>
            <a:ext cx="3860800" cy="365125"/>
          </a:xfrm>
          <a:prstGeom prst="rect">
            <a:avLst/>
          </a:prstGeom>
        </p:spPr>
        <p:txBody>
          <a:bodyPr vert="horz" lIns="91440" tIns="45720" rIns="91440" bIns="45720" rtlCol="0" anchor="ctr"/>
          <a:lstStyle>
            <a:lvl1pPr algn="l">
              <a:defRPr sz="1000" cap="all" spc="60" baseline="0">
                <a:solidFill>
                  <a:schemeClr val="tx1"/>
                </a:solidFill>
              </a:defRPr>
            </a:lvl1pPr>
          </a:lstStyle>
          <a:p>
            <a:endParaRPr lang="en-GB"/>
          </a:p>
        </p:txBody>
      </p:sp>
      <p:sp>
        <p:nvSpPr>
          <p:cNvPr id="6" name="Slide Number Placeholder 5"/>
          <p:cNvSpPr>
            <a:spLocks noGrp="1"/>
          </p:cNvSpPr>
          <p:nvPr>
            <p:ph type="sldNum" sz="quarter" idx="4"/>
          </p:nvPr>
        </p:nvSpPr>
        <p:spPr>
          <a:xfrm>
            <a:off x="10058400" y="6356351"/>
            <a:ext cx="1320800" cy="365125"/>
          </a:xfrm>
          <a:prstGeom prst="rect">
            <a:avLst/>
          </a:prstGeom>
        </p:spPr>
        <p:txBody>
          <a:bodyPr vert="horz" lIns="91440" tIns="45720" rIns="91440" bIns="45720" rtlCol="0" anchor="ctr"/>
          <a:lstStyle>
            <a:lvl1pPr algn="r">
              <a:defRPr sz="1100" baseline="0">
                <a:solidFill>
                  <a:schemeClr val="tx1"/>
                </a:solidFill>
              </a:defRPr>
            </a:lvl1pPr>
          </a:lstStyle>
          <a:p>
            <a:fld id="{C1C334FC-AA0F-46ED-AEAD-0119D48F18E4}" type="slidenum">
              <a:rPr lang="en-GB" smtClean="0"/>
              <a:t>‹#›</a:t>
            </a:fld>
            <a:endParaRPr lang="en-GB"/>
          </a:p>
        </p:txBody>
      </p:sp>
    </p:spTree>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tackoverflow.com/questions/11258348/excel-2012-pivot-table-displayed-data" TargetMode="External"/><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hyperlink" Target="http://superuser.com/questions/84293/excel-sheet-automatic-formatting" TargetMode="External"/><Relationship Id="rId4" Type="http://schemas.openxmlformats.org/officeDocument/2006/relationships/image" Target="../media/image10.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tackoverflow.com/questions/11258348/excel-2012-pivot-table-displayed-data" TargetMode="External"/><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hyperlink" Target="http://superuser.com/questions/84293/excel-sheet-automatic-formatting" TargetMode="External"/><Relationship Id="rId4" Type="http://schemas.openxmlformats.org/officeDocument/2006/relationships/image" Target="../media/image10.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4.jpe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resources/estatio-resetDates.mp4" TargetMode="External"/><Relationship Id="rId2" Type="http://schemas.openxmlformats.org/officeDocument/2006/relationships/hyperlink" Target="src/docs/asciidoc/Ximages/rad/estatio-resetDates.mp4" TargetMode="External"/><Relationship Id="rId1" Type="http://schemas.openxmlformats.org/officeDocument/2006/relationships/slideLayout" Target="../slideLayouts/slideLayout2.xml"/><Relationship Id="rId4" Type="http://schemas.openxmlformats.org/officeDocument/2006/relationships/hyperlink" Target="resources/estatio-layout.mp4"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3" Type="http://schemas.openxmlformats.org/officeDocument/2006/relationships/hyperlink" Target="resources/colab2.mp4"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chart" Target="../charts/chart1.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hyperlink" Target="resources/contactapp-1.mp4"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rmAutofit/>
          </a:bodyPr>
          <a:lstStyle/>
          <a:p>
            <a:r>
              <a:rPr lang="en-GB" sz="3200" dirty="0" smtClean="0"/>
              <a:t>Why you should build, not buy</a:t>
            </a:r>
          </a:p>
          <a:p>
            <a:endParaRPr lang="en-GB" sz="3200" dirty="0" smtClean="0"/>
          </a:p>
        </p:txBody>
      </p:sp>
      <p:sp>
        <p:nvSpPr>
          <p:cNvPr id="2" name="Title 1"/>
          <p:cNvSpPr>
            <a:spLocks noGrp="1"/>
          </p:cNvSpPr>
          <p:nvPr>
            <p:ph type="ctrTitle"/>
          </p:nvPr>
        </p:nvSpPr>
        <p:spPr/>
        <p:txBody>
          <a:bodyPr/>
          <a:lstStyle/>
          <a:p>
            <a:r>
              <a:rPr lang="en-GB" dirty="0" smtClean="0"/>
              <a:t>Thinking outside the Box</a:t>
            </a:r>
            <a:endParaRPr lang="en-GB" dirty="0"/>
          </a:p>
        </p:txBody>
      </p:sp>
      <p:sp>
        <p:nvSpPr>
          <p:cNvPr id="7" name="TextBox 6"/>
          <p:cNvSpPr txBox="1"/>
          <p:nvPr/>
        </p:nvSpPr>
        <p:spPr>
          <a:xfrm>
            <a:off x="5049294" y="5931698"/>
            <a:ext cx="2221506" cy="523220"/>
          </a:xfrm>
          <a:prstGeom prst="rect">
            <a:avLst/>
          </a:prstGeom>
          <a:noFill/>
        </p:spPr>
        <p:txBody>
          <a:bodyPr wrap="none" rtlCol="0">
            <a:spAutoFit/>
          </a:bodyPr>
          <a:lstStyle/>
          <a:p>
            <a:r>
              <a:rPr lang="en-GB" sz="2800" i="1" dirty="0" smtClean="0"/>
              <a:t>Dan Haywood</a:t>
            </a:r>
          </a:p>
        </p:txBody>
      </p:sp>
    </p:spTree>
    <p:extLst>
      <p:ext uri="{BB962C8B-B14F-4D97-AF65-F5344CB8AC3E}">
        <p14:creationId xmlns:p14="http://schemas.microsoft.com/office/powerpoint/2010/main" val="39031561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 </a:t>
            </a:r>
            <a:r>
              <a:rPr lang="en-GB" dirty="0" smtClean="0"/>
              <a:t>OF COURSE IT DOESN’T FIT </a:t>
            </a:r>
            <a:r>
              <a:rPr lang="en-GB" dirty="0"/>
              <a:t>...</a:t>
            </a:r>
          </a:p>
        </p:txBody>
      </p:sp>
      <p:grpSp>
        <p:nvGrpSpPr>
          <p:cNvPr id="44" name="Group 43"/>
          <p:cNvGrpSpPr/>
          <p:nvPr/>
        </p:nvGrpSpPr>
        <p:grpSpPr>
          <a:xfrm>
            <a:off x="1176338" y="1894698"/>
            <a:ext cx="867603" cy="2789583"/>
            <a:chOff x="1176338" y="1894698"/>
            <a:chExt cx="867603" cy="2789583"/>
          </a:xfrm>
        </p:grpSpPr>
        <p:sp>
          <p:nvSpPr>
            <p:cNvPr id="45" name="Oval 44">
              <a:extLst>
                <a:ext uri="{FF2B5EF4-FFF2-40B4-BE49-F238E27FC236}">
                  <a16:creationId xmlns="" xmlns:a16="http://schemas.microsoft.com/office/drawing/2014/main"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46" name="Straight Connector 45">
              <a:extLst>
                <a:ext uri="{FF2B5EF4-FFF2-40B4-BE49-F238E27FC236}">
                  <a16:creationId xmlns="" xmlns:a16="http://schemas.microsoft.com/office/drawing/2014/main" id="{95E6D2AE-FFAC-4FD1-8D3E-EA04FC86B0E6}"/>
                </a:ext>
              </a:extLst>
            </p:cNvPr>
            <p:cNvCxnSpPr>
              <a:stCxn id="45"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7" name="Straight Connector 46">
              <a:extLst>
                <a:ext uri="{FF2B5EF4-FFF2-40B4-BE49-F238E27FC236}">
                  <a16:creationId xmlns="" xmlns:a16="http://schemas.microsoft.com/office/drawing/2014/main"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8" name="Straight Connector 47">
              <a:extLst>
                <a:ext uri="{FF2B5EF4-FFF2-40B4-BE49-F238E27FC236}">
                  <a16:creationId xmlns="" xmlns:a16="http://schemas.microsoft.com/office/drawing/2014/main"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9" name="Straight Connector 48">
              <a:extLst>
                <a:ext uri="{FF2B5EF4-FFF2-40B4-BE49-F238E27FC236}">
                  <a16:creationId xmlns="" xmlns:a16="http://schemas.microsoft.com/office/drawing/2014/main"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50" name="Straight Connector 49">
              <a:extLst>
                <a:ext uri="{FF2B5EF4-FFF2-40B4-BE49-F238E27FC236}">
                  <a16:creationId xmlns="" xmlns:a16="http://schemas.microsoft.com/office/drawing/2014/main"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grpSp>
        <p:nvGrpSpPr>
          <p:cNvPr id="51" name="Group 50"/>
          <p:cNvGrpSpPr/>
          <p:nvPr/>
        </p:nvGrpSpPr>
        <p:grpSpPr>
          <a:xfrm>
            <a:off x="10037320" y="1894698"/>
            <a:ext cx="867603" cy="2789583"/>
            <a:chOff x="1176338" y="1894698"/>
            <a:chExt cx="867603" cy="2789583"/>
          </a:xfrm>
        </p:grpSpPr>
        <p:sp>
          <p:nvSpPr>
            <p:cNvPr id="52" name="Oval 51">
              <a:extLst>
                <a:ext uri="{FF2B5EF4-FFF2-40B4-BE49-F238E27FC236}">
                  <a16:creationId xmlns="" xmlns:a16="http://schemas.microsoft.com/office/drawing/2014/main"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53" name="Straight Connector 52">
              <a:extLst>
                <a:ext uri="{FF2B5EF4-FFF2-40B4-BE49-F238E27FC236}">
                  <a16:creationId xmlns="" xmlns:a16="http://schemas.microsoft.com/office/drawing/2014/main" id="{95E6D2AE-FFAC-4FD1-8D3E-EA04FC86B0E6}"/>
                </a:ext>
              </a:extLst>
            </p:cNvPr>
            <p:cNvCxnSpPr>
              <a:stCxn id="52"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54" name="Straight Connector 53">
              <a:extLst>
                <a:ext uri="{FF2B5EF4-FFF2-40B4-BE49-F238E27FC236}">
                  <a16:creationId xmlns="" xmlns:a16="http://schemas.microsoft.com/office/drawing/2014/main"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55" name="Straight Connector 54">
              <a:extLst>
                <a:ext uri="{FF2B5EF4-FFF2-40B4-BE49-F238E27FC236}">
                  <a16:creationId xmlns="" xmlns:a16="http://schemas.microsoft.com/office/drawing/2014/main"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56" name="Straight Connector 55">
              <a:extLst>
                <a:ext uri="{FF2B5EF4-FFF2-40B4-BE49-F238E27FC236}">
                  <a16:creationId xmlns="" xmlns:a16="http://schemas.microsoft.com/office/drawing/2014/main"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57" name="Straight Connector 56">
              <a:extLst>
                <a:ext uri="{FF2B5EF4-FFF2-40B4-BE49-F238E27FC236}">
                  <a16:creationId xmlns="" xmlns:a16="http://schemas.microsoft.com/office/drawing/2014/main"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sp>
        <p:nvSpPr>
          <p:cNvPr id="20" name="Thought Bubble: Cloud 2">
            <a:extLst>
              <a:ext uri="{FF2B5EF4-FFF2-40B4-BE49-F238E27FC236}">
                <a16:creationId xmlns="" xmlns:a16="http://schemas.microsoft.com/office/drawing/2014/main" id="{83927908-89A9-4042-856C-0220195AA285}"/>
              </a:ext>
            </a:extLst>
          </p:cNvPr>
          <p:cNvSpPr/>
          <p:nvPr/>
        </p:nvSpPr>
        <p:spPr>
          <a:xfrm>
            <a:off x="1858617" y="2261384"/>
            <a:ext cx="7146235" cy="1831222"/>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292802 w 5337313"/>
              <a:gd name="connsiteY0" fmla="*/ 2522036 h 3160644"/>
              <a:gd name="connsiteX1" fmla="*/ 205006 w 5337313"/>
              <a:gd name="connsiteY1" fmla="*/ 2609832 h 3160644"/>
              <a:gd name="connsiteX2" fmla="*/ 117210 w 5337313"/>
              <a:gd name="connsiteY2" fmla="*/ 2522036 h 3160644"/>
              <a:gd name="connsiteX3" fmla="*/ 205006 w 5337313"/>
              <a:gd name="connsiteY3" fmla="*/ 2434240 h 3160644"/>
              <a:gd name="connsiteX4" fmla="*/ 292802 w 5337313"/>
              <a:gd name="connsiteY4" fmla="*/ 2522036 h 3160644"/>
              <a:gd name="connsiteX0" fmla="*/ 399765 w 5337313"/>
              <a:gd name="connsiteY0" fmla="*/ 2514709 h 3160644"/>
              <a:gd name="connsiteX1" fmla="*/ 224174 w 5337313"/>
              <a:gd name="connsiteY1" fmla="*/ 2690300 h 3160644"/>
              <a:gd name="connsiteX2" fmla="*/ 48583 w 5337313"/>
              <a:gd name="connsiteY2" fmla="*/ 2514709 h 3160644"/>
              <a:gd name="connsiteX3" fmla="*/ 224174 w 5337313"/>
              <a:gd name="connsiteY3" fmla="*/ 2339118 h 3160644"/>
              <a:gd name="connsiteX4" fmla="*/ 399765 w 5337313"/>
              <a:gd name="connsiteY4" fmla="*/ 2514709 h 3160644"/>
              <a:gd name="connsiteX0" fmla="*/ 670745 w 5337313"/>
              <a:gd name="connsiteY0" fmla="*/ 2444688 h 3160644"/>
              <a:gd name="connsiteX1" fmla="*/ 407358 w 5337313"/>
              <a:gd name="connsiteY1" fmla="*/ 2708075 h 3160644"/>
              <a:gd name="connsiteX2" fmla="*/ 143971 w 5337313"/>
              <a:gd name="connsiteY2" fmla="*/ 2444688 h 3160644"/>
              <a:gd name="connsiteX3" fmla="*/ 407358 w 5337313"/>
              <a:gd name="connsiteY3" fmla="*/ 2181301 h 3160644"/>
              <a:gd name="connsiteX4" fmla="*/ 670745 w 5337313"/>
              <a:gd name="connsiteY4" fmla="*/ 2444688 h 3160644"/>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4847 w 44167"/>
              <a:gd name="connsiteY0" fmla="*/ 14229 h 43219"/>
              <a:gd name="connsiteX1" fmla="*/ 6570 w 44167"/>
              <a:gd name="connsiteY1" fmla="*/ 6766 h 43219"/>
              <a:gd name="connsiteX2" fmla="*/ 14952 w 44167"/>
              <a:gd name="connsiteY2" fmla="*/ 5061 h 43219"/>
              <a:gd name="connsiteX3" fmla="*/ 23403 w 44167"/>
              <a:gd name="connsiteY3" fmla="*/ 3291 h 43219"/>
              <a:gd name="connsiteX4" fmla="*/ 26696 w 44167"/>
              <a:gd name="connsiteY4" fmla="*/ 59 h 43219"/>
              <a:gd name="connsiteX5" fmla="*/ 30780 w 44167"/>
              <a:gd name="connsiteY5" fmla="*/ 2340 h 43219"/>
              <a:gd name="connsiteX6" fmla="*/ 36410 w 44167"/>
              <a:gd name="connsiteY6" fmla="*/ 549 h 43219"/>
              <a:gd name="connsiteX7" fmla="*/ 39265 w 44167"/>
              <a:gd name="connsiteY7" fmla="*/ 5435 h 43219"/>
              <a:gd name="connsiteX8" fmla="*/ 42929 w 44167"/>
              <a:gd name="connsiteY8" fmla="*/ 10177 h 43219"/>
              <a:gd name="connsiteX9" fmla="*/ 42765 w 44167"/>
              <a:gd name="connsiteY9" fmla="*/ 15319 h 43219"/>
              <a:gd name="connsiteX10" fmla="*/ 43963 w 44167"/>
              <a:gd name="connsiteY10" fmla="*/ 23181 h 43219"/>
              <a:gd name="connsiteX11" fmla="*/ 38351 w 44167"/>
              <a:gd name="connsiteY11" fmla="*/ 30063 h 43219"/>
              <a:gd name="connsiteX12" fmla="*/ 36342 w 44167"/>
              <a:gd name="connsiteY12" fmla="*/ 35960 h 43219"/>
              <a:gd name="connsiteX13" fmla="*/ 29502 w 44167"/>
              <a:gd name="connsiteY13" fmla="*/ 36674 h 43219"/>
              <a:gd name="connsiteX14" fmla="*/ 24614 w 44167"/>
              <a:gd name="connsiteY14" fmla="*/ 42965 h 43219"/>
              <a:gd name="connsiteX15" fmla="*/ 17427 w 44167"/>
              <a:gd name="connsiteY15" fmla="*/ 39125 h 43219"/>
              <a:gd name="connsiteX16" fmla="*/ 6751 w 44167"/>
              <a:gd name="connsiteY16" fmla="*/ 35331 h 43219"/>
              <a:gd name="connsiteX17" fmla="*/ 2057 w 44167"/>
              <a:gd name="connsiteY17" fmla="*/ 31109 h 43219"/>
              <a:gd name="connsiteX18" fmla="*/ 3060 w 44167"/>
              <a:gd name="connsiteY18" fmla="*/ 25410 h 43219"/>
              <a:gd name="connsiteX19" fmla="*/ 942 w 44167"/>
              <a:gd name="connsiteY19" fmla="*/ 19563 h 43219"/>
              <a:gd name="connsiteX20" fmla="*/ 4810 w 44167"/>
              <a:gd name="connsiteY20" fmla="*/ 14366 h 43219"/>
              <a:gd name="connsiteX21" fmla="*/ 4847 w 44167"/>
              <a:gd name="connsiteY21" fmla="*/ 14229 h 43219"/>
              <a:gd name="connsiteX0" fmla="*/ 409801 w 5456783"/>
              <a:gd name="connsiteY0" fmla="*/ 2511720 h 3162034"/>
              <a:gd name="connsiteX1" fmla="*/ 322005 w 5456783"/>
              <a:gd name="connsiteY1" fmla="*/ 2599516 h 3162034"/>
              <a:gd name="connsiteX2" fmla="*/ 234209 w 5456783"/>
              <a:gd name="connsiteY2" fmla="*/ 2511720 h 3162034"/>
              <a:gd name="connsiteX3" fmla="*/ 322005 w 5456783"/>
              <a:gd name="connsiteY3" fmla="*/ 2423924 h 3162034"/>
              <a:gd name="connsiteX4" fmla="*/ 409801 w 5456783"/>
              <a:gd name="connsiteY4" fmla="*/ 2511720 h 3162034"/>
              <a:gd name="connsiteX0" fmla="*/ 516764 w 5456783"/>
              <a:gd name="connsiteY0" fmla="*/ 2504393 h 3162034"/>
              <a:gd name="connsiteX1" fmla="*/ 23121 w 5456783"/>
              <a:gd name="connsiteY1" fmla="*/ 2948340 h 3162034"/>
              <a:gd name="connsiteX2" fmla="*/ 165582 w 5456783"/>
              <a:gd name="connsiteY2" fmla="*/ 2504393 h 3162034"/>
              <a:gd name="connsiteX3" fmla="*/ 341173 w 5456783"/>
              <a:gd name="connsiteY3" fmla="*/ 2328802 h 3162034"/>
              <a:gd name="connsiteX4" fmla="*/ 516764 w 5456783"/>
              <a:gd name="connsiteY4" fmla="*/ 2504393 h 3162034"/>
              <a:gd name="connsiteX0" fmla="*/ 787744 w 5456783"/>
              <a:gd name="connsiteY0" fmla="*/ 2434372 h 3162034"/>
              <a:gd name="connsiteX1" fmla="*/ 524357 w 5456783"/>
              <a:gd name="connsiteY1" fmla="*/ 2697759 h 3162034"/>
              <a:gd name="connsiteX2" fmla="*/ 260970 w 5456783"/>
              <a:gd name="connsiteY2" fmla="*/ 2434372 h 3162034"/>
              <a:gd name="connsiteX3" fmla="*/ 524357 w 5456783"/>
              <a:gd name="connsiteY3" fmla="*/ 2170985 h 3162034"/>
              <a:gd name="connsiteX4" fmla="*/ 787744 w 5456783"/>
              <a:gd name="connsiteY4" fmla="*/ 2434372 h 3162034"/>
              <a:gd name="connsiteX0" fmla="*/ 5640 w 44167"/>
              <a:gd name="connsiteY0" fmla="*/ 26036 h 43219"/>
              <a:gd name="connsiteX1" fmla="*/ 3107 w 44167"/>
              <a:gd name="connsiteY1" fmla="*/ 25239 h 43219"/>
              <a:gd name="connsiteX2" fmla="*/ 7875 w 44167"/>
              <a:gd name="connsiteY2" fmla="*/ 34758 h 43219"/>
              <a:gd name="connsiteX3" fmla="*/ 6767 w 44167"/>
              <a:gd name="connsiteY3" fmla="*/ 35139 h 43219"/>
              <a:gd name="connsiteX4" fmla="*/ 17425 w 44167"/>
              <a:gd name="connsiteY4" fmla="*/ 38949 h 43219"/>
              <a:gd name="connsiteX5" fmla="*/ 16757 w 44167"/>
              <a:gd name="connsiteY5" fmla="*/ 37209 h 43219"/>
              <a:gd name="connsiteX6" fmla="*/ 29774 w 44167"/>
              <a:gd name="connsiteY6" fmla="*/ 34610 h 43219"/>
              <a:gd name="connsiteX7" fmla="*/ 29507 w 44167"/>
              <a:gd name="connsiteY7" fmla="*/ 36519 h 43219"/>
              <a:gd name="connsiteX8" fmla="*/ 35076 w 44167"/>
              <a:gd name="connsiteY8" fmla="*/ 22813 h 43219"/>
              <a:gd name="connsiteX9" fmla="*/ 38327 w 44167"/>
              <a:gd name="connsiteY9" fmla="*/ 29949 h 43219"/>
              <a:gd name="connsiteX10" fmla="*/ 42745 w 44167"/>
              <a:gd name="connsiteY10" fmla="*/ 15213 h 43219"/>
              <a:gd name="connsiteX11" fmla="*/ 41297 w 44167"/>
              <a:gd name="connsiteY11" fmla="*/ 17889 h 43219"/>
              <a:gd name="connsiteX12" fmla="*/ 39271 w 44167"/>
              <a:gd name="connsiteY12" fmla="*/ 5285 h 43219"/>
              <a:gd name="connsiteX13" fmla="*/ 39347 w 44167"/>
              <a:gd name="connsiteY13" fmla="*/ 6549 h 43219"/>
              <a:gd name="connsiteX14" fmla="*/ 30025 w 44167"/>
              <a:gd name="connsiteY14" fmla="*/ 3811 h 43219"/>
              <a:gd name="connsiteX15" fmla="*/ 30767 w 44167"/>
              <a:gd name="connsiteY15" fmla="*/ 2199 h 43219"/>
              <a:gd name="connsiteX16" fmla="*/ 23088 w 44167"/>
              <a:gd name="connsiteY16" fmla="*/ 4579 h 43219"/>
              <a:gd name="connsiteX17" fmla="*/ 23447 w 44167"/>
              <a:gd name="connsiteY17" fmla="*/ 3189 h 43219"/>
              <a:gd name="connsiteX18" fmla="*/ 14947 w 44167"/>
              <a:gd name="connsiteY18" fmla="*/ 5051 h 43219"/>
              <a:gd name="connsiteX19" fmla="*/ 16247 w 44167"/>
              <a:gd name="connsiteY19" fmla="*/ 6399 h 43219"/>
              <a:gd name="connsiteX20" fmla="*/ 5074 w 44167"/>
              <a:gd name="connsiteY20" fmla="*/ 15648 h 43219"/>
              <a:gd name="connsiteX21" fmla="*/ 4847 w 4416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209576 w 5344354"/>
              <a:gd name="connsiteY1" fmla="*/ 2599516 h 3162034"/>
              <a:gd name="connsiteX2" fmla="*/ 121780 w 5344354"/>
              <a:gd name="connsiteY2" fmla="*/ 2511720 h 3162034"/>
              <a:gd name="connsiteX3" fmla="*/ 209576 w 5344354"/>
              <a:gd name="connsiteY3" fmla="*/ 2423924 h 3162034"/>
              <a:gd name="connsiteX4" fmla="*/ 297372 w 5344354"/>
              <a:gd name="connsiteY4" fmla="*/ 2511720 h 3162034"/>
              <a:gd name="connsiteX0" fmla="*/ 404335 w 5344354"/>
              <a:gd name="connsiteY0" fmla="*/ 2504393 h 3162034"/>
              <a:gd name="connsiteX1" fmla="*/ 53153 w 5344354"/>
              <a:gd name="connsiteY1" fmla="*/ 2504393 h 3162034"/>
              <a:gd name="connsiteX2" fmla="*/ 228744 w 5344354"/>
              <a:gd name="connsiteY2" fmla="*/ 2328802 h 3162034"/>
              <a:gd name="connsiteX3" fmla="*/ 404335 w 5344354"/>
              <a:gd name="connsiteY3"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121780 w 5344354"/>
              <a:gd name="connsiteY1" fmla="*/ 2511720 h 3162034"/>
              <a:gd name="connsiteX2" fmla="*/ 209576 w 5344354"/>
              <a:gd name="connsiteY2" fmla="*/ 2423924 h 3162034"/>
              <a:gd name="connsiteX3" fmla="*/ 297372 w 5344354"/>
              <a:gd name="connsiteY3" fmla="*/ 2511720 h 3162034"/>
              <a:gd name="connsiteX0" fmla="*/ 404335 w 5344354"/>
              <a:gd name="connsiteY0" fmla="*/ 2504393 h 3162034"/>
              <a:gd name="connsiteX1" fmla="*/ 53153 w 5344354"/>
              <a:gd name="connsiteY1" fmla="*/ 2504393 h 3162034"/>
              <a:gd name="connsiteX2" fmla="*/ 228744 w 5344354"/>
              <a:gd name="connsiteY2" fmla="*/ 2328802 h 3162034"/>
              <a:gd name="connsiteX3" fmla="*/ 404335 w 5344354"/>
              <a:gd name="connsiteY3"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121780 w 5344354"/>
              <a:gd name="connsiteY1" fmla="*/ 2511720 h 3162034"/>
              <a:gd name="connsiteX2" fmla="*/ 209576 w 5344354"/>
              <a:gd name="connsiteY2" fmla="*/ 2423924 h 3162034"/>
              <a:gd name="connsiteX3" fmla="*/ 297372 w 5344354"/>
              <a:gd name="connsiteY3" fmla="*/ 2511720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148541 w 5344354"/>
              <a:gd name="connsiteY1" fmla="*/ 2434372 h 3162034"/>
              <a:gd name="connsiteX2" fmla="*/ 411928 w 5344354"/>
              <a:gd name="connsiteY2" fmla="*/ 2170985 h 3162034"/>
              <a:gd name="connsiteX3" fmla="*/ 675315 w 5344354"/>
              <a:gd name="connsiteY3"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411928 w 5344354"/>
              <a:gd name="connsiteY0" fmla="*/ 2170985 h 3162034"/>
              <a:gd name="connsiteX1" fmla="*/ 148541 w 5344354"/>
              <a:gd name="connsiteY1" fmla="*/ 2434372 h 3162034"/>
              <a:gd name="connsiteX2" fmla="*/ 411928 w 5344354"/>
              <a:gd name="connsiteY2" fmla="*/ 2170985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4633 w 43953"/>
              <a:gd name="connsiteY0" fmla="*/ 14229 h 47959"/>
              <a:gd name="connsiteX1" fmla="*/ 6356 w 43953"/>
              <a:gd name="connsiteY1" fmla="*/ 6766 h 47959"/>
              <a:gd name="connsiteX2" fmla="*/ 14738 w 43953"/>
              <a:gd name="connsiteY2" fmla="*/ 5061 h 47959"/>
              <a:gd name="connsiteX3" fmla="*/ 23189 w 43953"/>
              <a:gd name="connsiteY3" fmla="*/ 3291 h 47959"/>
              <a:gd name="connsiteX4" fmla="*/ 26482 w 43953"/>
              <a:gd name="connsiteY4" fmla="*/ 59 h 47959"/>
              <a:gd name="connsiteX5" fmla="*/ 30566 w 43953"/>
              <a:gd name="connsiteY5" fmla="*/ 2340 h 47959"/>
              <a:gd name="connsiteX6" fmla="*/ 36196 w 43953"/>
              <a:gd name="connsiteY6" fmla="*/ 549 h 47959"/>
              <a:gd name="connsiteX7" fmla="*/ 39051 w 43953"/>
              <a:gd name="connsiteY7" fmla="*/ 5435 h 47959"/>
              <a:gd name="connsiteX8" fmla="*/ 42715 w 43953"/>
              <a:gd name="connsiteY8" fmla="*/ 10177 h 47959"/>
              <a:gd name="connsiteX9" fmla="*/ 42551 w 43953"/>
              <a:gd name="connsiteY9" fmla="*/ 15319 h 47959"/>
              <a:gd name="connsiteX10" fmla="*/ 43749 w 43953"/>
              <a:gd name="connsiteY10" fmla="*/ 23181 h 47959"/>
              <a:gd name="connsiteX11" fmla="*/ 38137 w 43953"/>
              <a:gd name="connsiteY11" fmla="*/ 30063 h 47959"/>
              <a:gd name="connsiteX12" fmla="*/ 36128 w 43953"/>
              <a:gd name="connsiteY12" fmla="*/ 35960 h 47959"/>
              <a:gd name="connsiteX13" fmla="*/ 29288 w 43953"/>
              <a:gd name="connsiteY13" fmla="*/ 36674 h 47959"/>
              <a:gd name="connsiteX14" fmla="*/ 24400 w 43953"/>
              <a:gd name="connsiteY14" fmla="*/ 42965 h 47959"/>
              <a:gd name="connsiteX15" fmla="*/ 17213 w 43953"/>
              <a:gd name="connsiteY15" fmla="*/ 39125 h 47959"/>
              <a:gd name="connsiteX16" fmla="*/ 6537 w 43953"/>
              <a:gd name="connsiteY16" fmla="*/ 35331 h 47959"/>
              <a:gd name="connsiteX17" fmla="*/ 1843 w 43953"/>
              <a:gd name="connsiteY17" fmla="*/ 31109 h 47959"/>
              <a:gd name="connsiteX18" fmla="*/ 2846 w 43953"/>
              <a:gd name="connsiteY18" fmla="*/ 25410 h 47959"/>
              <a:gd name="connsiteX19" fmla="*/ 728 w 43953"/>
              <a:gd name="connsiteY19" fmla="*/ 19563 h 47959"/>
              <a:gd name="connsiteX20" fmla="*/ 4596 w 43953"/>
              <a:gd name="connsiteY20" fmla="*/ 14366 h 47959"/>
              <a:gd name="connsiteX21" fmla="*/ 4633 w 43953"/>
              <a:gd name="connsiteY21" fmla="*/ 14229 h 47959"/>
              <a:gd name="connsiteX0" fmla="*/ 295571 w 5430349"/>
              <a:gd name="connsiteY0" fmla="*/ 2423924 h 3508856"/>
              <a:gd name="connsiteX1" fmla="*/ 207775 w 5430349"/>
              <a:gd name="connsiteY1" fmla="*/ 2511720 h 3508856"/>
              <a:gd name="connsiteX2" fmla="*/ 295571 w 5430349"/>
              <a:gd name="connsiteY2" fmla="*/ 2423924 h 3508856"/>
              <a:gd name="connsiteX0" fmla="*/ 490330 w 5430349"/>
              <a:gd name="connsiteY0" fmla="*/ 2504393 h 3508856"/>
              <a:gd name="connsiteX1" fmla="*/ 0 w 5430349"/>
              <a:gd name="connsiteY1" fmla="*/ 3508246 h 3508856"/>
              <a:gd name="connsiteX2" fmla="*/ 490330 w 5430349"/>
              <a:gd name="connsiteY2" fmla="*/ 2504393 h 3508856"/>
              <a:gd name="connsiteX0" fmla="*/ 497923 w 5430349"/>
              <a:gd name="connsiteY0" fmla="*/ 2170985 h 3508856"/>
              <a:gd name="connsiteX1" fmla="*/ 234536 w 5430349"/>
              <a:gd name="connsiteY1" fmla="*/ 2434372 h 3508856"/>
              <a:gd name="connsiteX2" fmla="*/ 497923 w 5430349"/>
              <a:gd name="connsiteY2" fmla="*/ 2170985 h 3508856"/>
              <a:gd name="connsiteX0" fmla="*/ 5426 w 43953"/>
              <a:gd name="connsiteY0" fmla="*/ 26036 h 47959"/>
              <a:gd name="connsiteX1" fmla="*/ 2893 w 43953"/>
              <a:gd name="connsiteY1" fmla="*/ 25239 h 47959"/>
              <a:gd name="connsiteX2" fmla="*/ 7661 w 43953"/>
              <a:gd name="connsiteY2" fmla="*/ 34758 h 47959"/>
              <a:gd name="connsiteX3" fmla="*/ 6553 w 43953"/>
              <a:gd name="connsiteY3" fmla="*/ 35139 h 47959"/>
              <a:gd name="connsiteX4" fmla="*/ 17211 w 43953"/>
              <a:gd name="connsiteY4" fmla="*/ 38949 h 47959"/>
              <a:gd name="connsiteX5" fmla="*/ 16543 w 43953"/>
              <a:gd name="connsiteY5" fmla="*/ 37209 h 47959"/>
              <a:gd name="connsiteX6" fmla="*/ 29560 w 43953"/>
              <a:gd name="connsiteY6" fmla="*/ 34610 h 47959"/>
              <a:gd name="connsiteX7" fmla="*/ 29293 w 43953"/>
              <a:gd name="connsiteY7" fmla="*/ 36519 h 47959"/>
              <a:gd name="connsiteX8" fmla="*/ 34862 w 43953"/>
              <a:gd name="connsiteY8" fmla="*/ 22813 h 47959"/>
              <a:gd name="connsiteX9" fmla="*/ 38113 w 43953"/>
              <a:gd name="connsiteY9" fmla="*/ 29949 h 47959"/>
              <a:gd name="connsiteX10" fmla="*/ 42531 w 43953"/>
              <a:gd name="connsiteY10" fmla="*/ 15213 h 47959"/>
              <a:gd name="connsiteX11" fmla="*/ 41083 w 43953"/>
              <a:gd name="connsiteY11" fmla="*/ 17889 h 47959"/>
              <a:gd name="connsiteX12" fmla="*/ 39057 w 43953"/>
              <a:gd name="connsiteY12" fmla="*/ 5285 h 47959"/>
              <a:gd name="connsiteX13" fmla="*/ 39133 w 43953"/>
              <a:gd name="connsiteY13" fmla="*/ 6549 h 47959"/>
              <a:gd name="connsiteX14" fmla="*/ 29811 w 43953"/>
              <a:gd name="connsiteY14" fmla="*/ 3811 h 47959"/>
              <a:gd name="connsiteX15" fmla="*/ 30553 w 43953"/>
              <a:gd name="connsiteY15" fmla="*/ 2199 h 47959"/>
              <a:gd name="connsiteX16" fmla="*/ 22874 w 43953"/>
              <a:gd name="connsiteY16" fmla="*/ 4579 h 47959"/>
              <a:gd name="connsiteX17" fmla="*/ 23233 w 43953"/>
              <a:gd name="connsiteY17" fmla="*/ 3189 h 47959"/>
              <a:gd name="connsiteX18" fmla="*/ 14733 w 43953"/>
              <a:gd name="connsiteY18" fmla="*/ 5051 h 47959"/>
              <a:gd name="connsiteX19" fmla="*/ 16033 w 43953"/>
              <a:gd name="connsiteY19" fmla="*/ 6399 h 47959"/>
              <a:gd name="connsiteX20" fmla="*/ 4860 w 43953"/>
              <a:gd name="connsiteY20" fmla="*/ 15648 h 47959"/>
              <a:gd name="connsiteX21" fmla="*/ 4633 w 43953"/>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1234365 w 6166791"/>
              <a:gd name="connsiteY0" fmla="*/ 2170985 h 3508856"/>
              <a:gd name="connsiteX1" fmla="*/ 970978 w 6166791"/>
              <a:gd name="connsiteY1" fmla="*/ 2434372 h 3508856"/>
              <a:gd name="connsiteX2" fmla="*/ 1234365 w 6166791"/>
              <a:gd name="connsiteY2" fmla="*/ 2170985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970978 w 6166791"/>
              <a:gd name="connsiteY1" fmla="*/ 2434372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364691 w 6166791"/>
              <a:gd name="connsiteY1" fmla="*/ 2971085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364691 w 6166791"/>
              <a:gd name="connsiteY1" fmla="*/ 2971085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3219"/>
              <a:gd name="connsiteX1" fmla="*/ 12317 w 49914"/>
              <a:gd name="connsiteY1" fmla="*/ 6766 h 43219"/>
              <a:gd name="connsiteX2" fmla="*/ 20699 w 49914"/>
              <a:gd name="connsiteY2" fmla="*/ 5061 h 43219"/>
              <a:gd name="connsiteX3" fmla="*/ 29150 w 49914"/>
              <a:gd name="connsiteY3" fmla="*/ 3291 h 43219"/>
              <a:gd name="connsiteX4" fmla="*/ 32443 w 49914"/>
              <a:gd name="connsiteY4" fmla="*/ 59 h 43219"/>
              <a:gd name="connsiteX5" fmla="*/ 36527 w 49914"/>
              <a:gd name="connsiteY5" fmla="*/ 2340 h 43219"/>
              <a:gd name="connsiteX6" fmla="*/ 42157 w 49914"/>
              <a:gd name="connsiteY6" fmla="*/ 549 h 43219"/>
              <a:gd name="connsiteX7" fmla="*/ 45012 w 49914"/>
              <a:gd name="connsiteY7" fmla="*/ 5435 h 43219"/>
              <a:gd name="connsiteX8" fmla="*/ 48676 w 49914"/>
              <a:gd name="connsiteY8" fmla="*/ 10177 h 43219"/>
              <a:gd name="connsiteX9" fmla="*/ 48512 w 49914"/>
              <a:gd name="connsiteY9" fmla="*/ 15319 h 43219"/>
              <a:gd name="connsiteX10" fmla="*/ 49710 w 49914"/>
              <a:gd name="connsiteY10" fmla="*/ 23181 h 43219"/>
              <a:gd name="connsiteX11" fmla="*/ 44098 w 49914"/>
              <a:gd name="connsiteY11" fmla="*/ 30063 h 43219"/>
              <a:gd name="connsiteX12" fmla="*/ 42089 w 49914"/>
              <a:gd name="connsiteY12" fmla="*/ 35960 h 43219"/>
              <a:gd name="connsiteX13" fmla="*/ 35249 w 49914"/>
              <a:gd name="connsiteY13" fmla="*/ 36674 h 43219"/>
              <a:gd name="connsiteX14" fmla="*/ 30361 w 49914"/>
              <a:gd name="connsiteY14" fmla="*/ 42965 h 43219"/>
              <a:gd name="connsiteX15" fmla="*/ 23174 w 49914"/>
              <a:gd name="connsiteY15" fmla="*/ 39125 h 43219"/>
              <a:gd name="connsiteX16" fmla="*/ 12498 w 49914"/>
              <a:gd name="connsiteY16" fmla="*/ 35331 h 43219"/>
              <a:gd name="connsiteX17" fmla="*/ 7804 w 49914"/>
              <a:gd name="connsiteY17" fmla="*/ 31109 h 43219"/>
              <a:gd name="connsiteX18" fmla="*/ 8807 w 49914"/>
              <a:gd name="connsiteY18" fmla="*/ 25410 h 43219"/>
              <a:gd name="connsiteX19" fmla="*/ 6689 w 49914"/>
              <a:gd name="connsiteY19" fmla="*/ 19563 h 43219"/>
              <a:gd name="connsiteX20" fmla="*/ 10557 w 49914"/>
              <a:gd name="connsiteY20" fmla="*/ 14366 h 43219"/>
              <a:gd name="connsiteX21" fmla="*/ 10594 w 49914"/>
              <a:gd name="connsiteY21" fmla="*/ 14229 h 43219"/>
              <a:gd name="connsiteX0" fmla="*/ 1032013 w 6166791"/>
              <a:gd name="connsiteY0" fmla="*/ 2423924 h 3162060"/>
              <a:gd name="connsiteX1" fmla="*/ 0 w 6166791"/>
              <a:gd name="connsiteY1" fmla="*/ 2471964 h 3162060"/>
              <a:gd name="connsiteX2" fmla="*/ 1032013 w 6166791"/>
              <a:gd name="connsiteY2" fmla="*/ 2423924 h 3162060"/>
              <a:gd name="connsiteX0" fmla="*/ 1226772 w 6166791"/>
              <a:gd name="connsiteY0" fmla="*/ 2504393 h 3162060"/>
              <a:gd name="connsiteX1" fmla="*/ 1342729 w 6166791"/>
              <a:gd name="connsiteY1" fmla="*/ 2603785 h 3162060"/>
              <a:gd name="connsiteX2" fmla="*/ 1226772 w 6166791"/>
              <a:gd name="connsiteY2" fmla="*/ 2504393 h 3162060"/>
              <a:gd name="connsiteX0" fmla="*/ 369661 w 6166791"/>
              <a:gd name="connsiteY0" fmla="*/ 2111350 h 3162060"/>
              <a:gd name="connsiteX1" fmla="*/ 364691 w 6166791"/>
              <a:gd name="connsiteY1" fmla="*/ 2971085 h 3162060"/>
              <a:gd name="connsiteX2" fmla="*/ 369661 w 6166791"/>
              <a:gd name="connsiteY2" fmla="*/ 2111350 h 3162060"/>
              <a:gd name="connsiteX0" fmla="*/ 11387 w 49914"/>
              <a:gd name="connsiteY0" fmla="*/ 26036 h 43219"/>
              <a:gd name="connsiteX1" fmla="*/ 8854 w 49914"/>
              <a:gd name="connsiteY1" fmla="*/ 25239 h 43219"/>
              <a:gd name="connsiteX2" fmla="*/ 13622 w 49914"/>
              <a:gd name="connsiteY2" fmla="*/ 34758 h 43219"/>
              <a:gd name="connsiteX3" fmla="*/ 12514 w 49914"/>
              <a:gd name="connsiteY3" fmla="*/ 35139 h 43219"/>
              <a:gd name="connsiteX4" fmla="*/ 23172 w 49914"/>
              <a:gd name="connsiteY4" fmla="*/ 38949 h 43219"/>
              <a:gd name="connsiteX5" fmla="*/ 22504 w 49914"/>
              <a:gd name="connsiteY5" fmla="*/ 37209 h 43219"/>
              <a:gd name="connsiteX6" fmla="*/ 35521 w 49914"/>
              <a:gd name="connsiteY6" fmla="*/ 34610 h 43219"/>
              <a:gd name="connsiteX7" fmla="*/ 35254 w 49914"/>
              <a:gd name="connsiteY7" fmla="*/ 36519 h 43219"/>
              <a:gd name="connsiteX8" fmla="*/ 40823 w 49914"/>
              <a:gd name="connsiteY8" fmla="*/ 22813 h 43219"/>
              <a:gd name="connsiteX9" fmla="*/ 44074 w 49914"/>
              <a:gd name="connsiteY9" fmla="*/ 29949 h 43219"/>
              <a:gd name="connsiteX10" fmla="*/ 48492 w 49914"/>
              <a:gd name="connsiteY10" fmla="*/ 15213 h 43219"/>
              <a:gd name="connsiteX11" fmla="*/ 47044 w 49914"/>
              <a:gd name="connsiteY11" fmla="*/ 17889 h 43219"/>
              <a:gd name="connsiteX12" fmla="*/ 45018 w 49914"/>
              <a:gd name="connsiteY12" fmla="*/ 5285 h 43219"/>
              <a:gd name="connsiteX13" fmla="*/ 45094 w 49914"/>
              <a:gd name="connsiteY13" fmla="*/ 6549 h 43219"/>
              <a:gd name="connsiteX14" fmla="*/ 35772 w 49914"/>
              <a:gd name="connsiteY14" fmla="*/ 3811 h 43219"/>
              <a:gd name="connsiteX15" fmla="*/ 36514 w 49914"/>
              <a:gd name="connsiteY15" fmla="*/ 2199 h 43219"/>
              <a:gd name="connsiteX16" fmla="*/ 28835 w 49914"/>
              <a:gd name="connsiteY16" fmla="*/ 4579 h 43219"/>
              <a:gd name="connsiteX17" fmla="*/ 29194 w 49914"/>
              <a:gd name="connsiteY17" fmla="*/ 3189 h 43219"/>
              <a:gd name="connsiteX18" fmla="*/ 20694 w 49914"/>
              <a:gd name="connsiteY18" fmla="*/ 5051 h 43219"/>
              <a:gd name="connsiteX19" fmla="*/ 21994 w 49914"/>
              <a:gd name="connsiteY19" fmla="*/ 6399 h 43219"/>
              <a:gd name="connsiteX20" fmla="*/ 10821 w 49914"/>
              <a:gd name="connsiteY20" fmla="*/ 15648 h 43219"/>
              <a:gd name="connsiteX21" fmla="*/ 10594 w 49914"/>
              <a:gd name="connsiteY21" fmla="*/ 14229 h 4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914" h="43219">
                <a:moveTo>
                  <a:pt x="10594" y="14229"/>
                </a:moveTo>
                <a:cubicBezTo>
                  <a:pt x="10323" y="11516"/>
                  <a:pt x="10955" y="8780"/>
                  <a:pt x="12317" y="6766"/>
                </a:cubicBezTo>
                <a:cubicBezTo>
                  <a:pt x="14469" y="3585"/>
                  <a:pt x="17958" y="2876"/>
                  <a:pt x="20699" y="5061"/>
                </a:cubicBezTo>
                <a:cubicBezTo>
                  <a:pt x="22372" y="768"/>
                  <a:pt x="26608" y="-119"/>
                  <a:pt x="29150" y="3291"/>
                </a:cubicBezTo>
                <a:cubicBezTo>
                  <a:pt x="29791" y="1542"/>
                  <a:pt x="31022" y="333"/>
                  <a:pt x="32443" y="59"/>
                </a:cubicBezTo>
                <a:cubicBezTo>
                  <a:pt x="34007" y="-243"/>
                  <a:pt x="35569" y="629"/>
                  <a:pt x="36527" y="2340"/>
                </a:cubicBezTo>
                <a:cubicBezTo>
                  <a:pt x="37909" y="126"/>
                  <a:pt x="40195" y="-601"/>
                  <a:pt x="42157" y="549"/>
                </a:cubicBezTo>
                <a:cubicBezTo>
                  <a:pt x="43652" y="1425"/>
                  <a:pt x="44724" y="3259"/>
                  <a:pt x="45012" y="5435"/>
                </a:cubicBezTo>
                <a:cubicBezTo>
                  <a:pt x="46740" y="6077"/>
                  <a:pt x="48116" y="7857"/>
                  <a:pt x="48676" y="10177"/>
                </a:cubicBezTo>
                <a:cubicBezTo>
                  <a:pt x="49083" y="11861"/>
                  <a:pt x="49025" y="13690"/>
                  <a:pt x="48512" y="15319"/>
                </a:cubicBezTo>
                <a:cubicBezTo>
                  <a:pt x="49773" y="17553"/>
                  <a:pt x="50214" y="20449"/>
                  <a:pt x="49710" y="23181"/>
                </a:cubicBezTo>
                <a:cubicBezTo>
                  <a:pt x="49040" y="26813"/>
                  <a:pt x="46822" y="29533"/>
                  <a:pt x="44098" y="30063"/>
                </a:cubicBezTo>
                <a:cubicBezTo>
                  <a:pt x="44085" y="32330"/>
                  <a:pt x="43352" y="34480"/>
                  <a:pt x="42089" y="35960"/>
                </a:cubicBezTo>
                <a:cubicBezTo>
                  <a:pt x="40170" y="38209"/>
                  <a:pt x="37398" y="38498"/>
                  <a:pt x="35249" y="36674"/>
                </a:cubicBezTo>
                <a:cubicBezTo>
                  <a:pt x="34554" y="39807"/>
                  <a:pt x="32693" y="42202"/>
                  <a:pt x="30361" y="42965"/>
                </a:cubicBezTo>
                <a:cubicBezTo>
                  <a:pt x="27613" y="43864"/>
                  <a:pt x="24745" y="42332"/>
                  <a:pt x="23174" y="39125"/>
                </a:cubicBezTo>
                <a:cubicBezTo>
                  <a:pt x="19466" y="42169"/>
                  <a:pt x="14650" y="40458"/>
                  <a:pt x="12498" y="35331"/>
                </a:cubicBezTo>
                <a:cubicBezTo>
                  <a:pt x="10384" y="35668"/>
                  <a:pt x="8399" y="33883"/>
                  <a:pt x="7804" y="31109"/>
                </a:cubicBezTo>
                <a:cubicBezTo>
                  <a:pt x="7373" y="29102"/>
                  <a:pt x="7754" y="26936"/>
                  <a:pt x="8807" y="25410"/>
                </a:cubicBezTo>
                <a:cubicBezTo>
                  <a:pt x="7313" y="24213"/>
                  <a:pt x="6481" y="21916"/>
                  <a:pt x="6689" y="19563"/>
                </a:cubicBezTo>
                <a:cubicBezTo>
                  <a:pt x="6933" y="16808"/>
                  <a:pt x="8539" y="14650"/>
                  <a:pt x="10557" y="14366"/>
                </a:cubicBezTo>
                <a:cubicBezTo>
                  <a:pt x="10569" y="14320"/>
                  <a:pt x="10582" y="14275"/>
                  <a:pt x="10594" y="14229"/>
                </a:cubicBezTo>
                <a:close/>
              </a:path>
              <a:path w="6166791" h="3162060">
                <a:moveTo>
                  <a:pt x="1032013" y="2423924"/>
                </a:moveTo>
                <a:lnTo>
                  <a:pt x="0" y="2471964"/>
                </a:lnTo>
                <a:lnTo>
                  <a:pt x="1032013" y="2423924"/>
                </a:lnTo>
                <a:close/>
              </a:path>
              <a:path w="6166791" h="3162060">
                <a:moveTo>
                  <a:pt x="1226772" y="2504393"/>
                </a:moveTo>
                <a:cubicBezTo>
                  <a:pt x="1226772" y="2504393"/>
                  <a:pt x="1371994" y="2633050"/>
                  <a:pt x="1342729" y="2603785"/>
                </a:cubicBezTo>
                <a:lnTo>
                  <a:pt x="1226772" y="2504393"/>
                </a:lnTo>
                <a:close/>
              </a:path>
              <a:path w="6166791" h="3162060">
                <a:moveTo>
                  <a:pt x="369661" y="2111350"/>
                </a:moveTo>
                <a:cubicBezTo>
                  <a:pt x="368004" y="2397928"/>
                  <a:pt x="366348" y="2684507"/>
                  <a:pt x="364691" y="2971085"/>
                </a:cubicBezTo>
                <a:cubicBezTo>
                  <a:pt x="366348" y="2684507"/>
                  <a:pt x="369661" y="2111350"/>
                  <a:pt x="369661" y="2111350"/>
                </a:cubicBezTo>
                <a:close/>
              </a:path>
              <a:path w="49914" h="43219" fill="none" extrusionOk="0">
                <a:moveTo>
                  <a:pt x="11387" y="26036"/>
                </a:moveTo>
                <a:cubicBezTo>
                  <a:pt x="10503" y="26130"/>
                  <a:pt x="9619" y="25852"/>
                  <a:pt x="8854" y="25239"/>
                </a:cubicBezTo>
                <a:moveTo>
                  <a:pt x="13622" y="34758"/>
                </a:moveTo>
                <a:cubicBezTo>
                  <a:pt x="13267" y="34951"/>
                  <a:pt x="12894" y="35079"/>
                  <a:pt x="12514" y="35139"/>
                </a:cubicBezTo>
                <a:moveTo>
                  <a:pt x="23172" y="38949"/>
                </a:moveTo>
                <a:cubicBezTo>
                  <a:pt x="22905" y="38403"/>
                  <a:pt x="22681" y="37820"/>
                  <a:pt x="22504" y="37209"/>
                </a:cubicBezTo>
                <a:moveTo>
                  <a:pt x="35521" y="34610"/>
                </a:moveTo>
                <a:cubicBezTo>
                  <a:pt x="35482" y="35257"/>
                  <a:pt x="35392" y="35897"/>
                  <a:pt x="35254" y="36519"/>
                </a:cubicBezTo>
                <a:moveTo>
                  <a:pt x="40823" y="22813"/>
                </a:moveTo>
                <a:cubicBezTo>
                  <a:pt x="42827" y="24141"/>
                  <a:pt x="44092" y="26917"/>
                  <a:pt x="44074" y="29949"/>
                </a:cubicBezTo>
                <a:moveTo>
                  <a:pt x="48492" y="15213"/>
                </a:moveTo>
                <a:cubicBezTo>
                  <a:pt x="48167" y="16245"/>
                  <a:pt x="47672" y="17161"/>
                  <a:pt x="47044" y="17889"/>
                </a:cubicBezTo>
                <a:moveTo>
                  <a:pt x="45018" y="5285"/>
                </a:moveTo>
                <a:cubicBezTo>
                  <a:pt x="45073" y="5702"/>
                  <a:pt x="45099" y="6125"/>
                  <a:pt x="45094" y="6549"/>
                </a:cubicBezTo>
                <a:moveTo>
                  <a:pt x="35772" y="3811"/>
                </a:moveTo>
                <a:cubicBezTo>
                  <a:pt x="35961" y="3228"/>
                  <a:pt x="36210" y="2685"/>
                  <a:pt x="36514" y="2199"/>
                </a:cubicBezTo>
                <a:moveTo>
                  <a:pt x="28835" y="4579"/>
                </a:moveTo>
                <a:cubicBezTo>
                  <a:pt x="28912" y="4097"/>
                  <a:pt x="29033" y="3630"/>
                  <a:pt x="29194" y="3189"/>
                </a:cubicBezTo>
                <a:moveTo>
                  <a:pt x="20694" y="5051"/>
                </a:moveTo>
                <a:cubicBezTo>
                  <a:pt x="21166" y="5427"/>
                  <a:pt x="21602" y="5880"/>
                  <a:pt x="21994" y="6399"/>
                </a:cubicBezTo>
                <a:moveTo>
                  <a:pt x="10821" y="15648"/>
                </a:moveTo>
                <a:cubicBezTo>
                  <a:pt x="10718" y="15184"/>
                  <a:pt x="10642" y="14710"/>
                  <a:pt x="10594" y="14229"/>
                </a:cubicBezTo>
              </a:path>
            </a:pathLst>
          </a:custGeom>
          <a:solidFill>
            <a:schemeClr val="accent3">
              <a:lumMod val="60000"/>
              <a:lumOff val="40000"/>
              <a:alpha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1" name="Rectangle 20">
            <a:extLst>
              <a:ext uri="{FF2B5EF4-FFF2-40B4-BE49-F238E27FC236}">
                <a16:creationId xmlns="" xmlns:a16="http://schemas.microsoft.com/office/drawing/2014/main" id="{05D6BEFF-A1F7-4489-98D6-434CB68E6DC2}"/>
              </a:ext>
            </a:extLst>
          </p:cNvPr>
          <p:cNvSpPr/>
          <p:nvPr/>
        </p:nvSpPr>
        <p:spPr>
          <a:xfrm>
            <a:off x="4492096" y="1376039"/>
            <a:ext cx="3041566" cy="3737499"/>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9284399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E6B18B6A-52D2-484E-9B1A-32D4B79B9187}"/>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 xmlns:a1611="http://schemas.microsoft.com/office/drawing/2016/11/main" r:id="rId3"/>
              </a:ext>
            </a:extLst>
          </a:blip>
          <a:stretch>
            <a:fillRect/>
          </a:stretch>
        </p:blipFill>
        <p:spPr>
          <a:xfrm>
            <a:off x="7026193" y="1119193"/>
            <a:ext cx="2347480" cy="1828799"/>
          </a:xfrm>
          <a:prstGeom prst="rect">
            <a:avLst/>
          </a:prstGeom>
        </p:spPr>
      </p:pic>
      <p:pic>
        <p:nvPicPr>
          <p:cNvPr id="9" name="Picture 8">
            <a:extLst>
              <a:ext uri="{FF2B5EF4-FFF2-40B4-BE49-F238E27FC236}">
                <a16:creationId xmlns="" xmlns:a16="http://schemas.microsoft.com/office/drawing/2014/main" id="{350B1C76-B379-468A-A057-015EB64867CF}"/>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 xmlns:a1611="http://schemas.microsoft.com/office/drawing/2016/11/main" r:id="rId5"/>
              </a:ext>
            </a:extLst>
          </a:blip>
          <a:stretch>
            <a:fillRect/>
          </a:stretch>
        </p:blipFill>
        <p:spPr>
          <a:xfrm>
            <a:off x="2300033" y="3634745"/>
            <a:ext cx="2691128" cy="1670742"/>
          </a:xfrm>
          <a:prstGeom prst="rect">
            <a:avLst/>
          </a:prstGeom>
        </p:spPr>
      </p:pic>
      <p:sp>
        <p:nvSpPr>
          <p:cNvPr id="10" name="Title 9"/>
          <p:cNvSpPr>
            <a:spLocks noGrp="1"/>
          </p:cNvSpPr>
          <p:nvPr>
            <p:ph type="title"/>
          </p:nvPr>
        </p:nvSpPr>
        <p:spPr/>
        <p:txBody>
          <a:bodyPr/>
          <a:lstStyle/>
          <a:p>
            <a:r>
              <a:rPr lang="en-GB" dirty="0"/>
              <a:t>... </a:t>
            </a:r>
            <a:r>
              <a:rPr lang="en-GB" dirty="0" smtClean="0"/>
              <a:t>AND users will fill the gaps, best they can</a:t>
            </a:r>
            <a:endParaRPr lang="en-GB" dirty="0"/>
          </a:p>
        </p:txBody>
      </p:sp>
      <p:grpSp>
        <p:nvGrpSpPr>
          <p:cNvPr id="21" name="Group 20"/>
          <p:cNvGrpSpPr/>
          <p:nvPr/>
        </p:nvGrpSpPr>
        <p:grpSpPr>
          <a:xfrm>
            <a:off x="1176338" y="1894698"/>
            <a:ext cx="867603" cy="2789583"/>
            <a:chOff x="1176338" y="1894698"/>
            <a:chExt cx="867603" cy="2789583"/>
          </a:xfrm>
        </p:grpSpPr>
        <p:sp>
          <p:nvSpPr>
            <p:cNvPr id="23" name="Oval 22">
              <a:extLst>
                <a:ext uri="{FF2B5EF4-FFF2-40B4-BE49-F238E27FC236}">
                  <a16:creationId xmlns="" xmlns:a16="http://schemas.microsoft.com/office/drawing/2014/main"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33" name="Straight Connector 32">
              <a:extLst>
                <a:ext uri="{FF2B5EF4-FFF2-40B4-BE49-F238E27FC236}">
                  <a16:creationId xmlns="" xmlns:a16="http://schemas.microsoft.com/office/drawing/2014/main" id="{95E6D2AE-FFAC-4FD1-8D3E-EA04FC86B0E6}"/>
                </a:ext>
              </a:extLst>
            </p:cNvPr>
            <p:cNvCxnSpPr>
              <a:stCxn id="23"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4" name="Straight Connector 33">
              <a:extLst>
                <a:ext uri="{FF2B5EF4-FFF2-40B4-BE49-F238E27FC236}">
                  <a16:creationId xmlns="" xmlns:a16="http://schemas.microsoft.com/office/drawing/2014/main"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5" name="Straight Connector 34">
              <a:extLst>
                <a:ext uri="{FF2B5EF4-FFF2-40B4-BE49-F238E27FC236}">
                  <a16:creationId xmlns="" xmlns:a16="http://schemas.microsoft.com/office/drawing/2014/main"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6" name="Straight Connector 35">
              <a:extLst>
                <a:ext uri="{FF2B5EF4-FFF2-40B4-BE49-F238E27FC236}">
                  <a16:creationId xmlns="" xmlns:a16="http://schemas.microsoft.com/office/drawing/2014/main"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7" name="Straight Connector 36">
              <a:extLst>
                <a:ext uri="{FF2B5EF4-FFF2-40B4-BE49-F238E27FC236}">
                  <a16:creationId xmlns="" xmlns:a16="http://schemas.microsoft.com/office/drawing/2014/main"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grpSp>
        <p:nvGrpSpPr>
          <p:cNvPr id="38" name="Group 37"/>
          <p:cNvGrpSpPr/>
          <p:nvPr/>
        </p:nvGrpSpPr>
        <p:grpSpPr>
          <a:xfrm>
            <a:off x="10037320" y="1894698"/>
            <a:ext cx="867603" cy="2789583"/>
            <a:chOff x="1176338" y="1894698"/>
            <a:chExt cx="867603" cy="2789583"/>
          </a:xfrm>
        </p:grpSpPr>
        <p:sp>
          <p:nvSpPr>
            <p:cNvPr id="39" name="Oval 38">
              <a:extLst>
                <a:ext uri="{FF2B5EF4-FFF2-40B4-BE49-F238E27FC236}">
                  <a16:creationId xmlns="" xmlns:a16="http://schemas.microsoft.com/office/drawing/2014/main"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40" name="Straight Connector 39">
              <a:extLst>
                <a:ext uri="{FF2B5EF4-FFF2-40B4-BE49-F238E27FC236}">
                  <a16:creationId xmlns="" xmlns:a16="http://schemas.microsoft.com/office/drawing/2014/main" id="{95E6D2AE-FFAC-4FD1-8D3E-EA04FC86B0E6}"/>
                </a:ext>
              </a:extLst>
            </p:cNvPr>
            <p:cNvCxnSpPr>
              <a:stCxn id="39"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1" name="Straight Connector 40">
              <a:extLst>
                <a:ext uri="{FF2B5EF4-FFF2-40B4-BE49-F238E27FC236}">
                  <a16:creationId xmlns="" xmlns:a16="http://schemas.microsoft.com/office/drawing/2014/main"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2" name="Straight Connector 41">
              <a:extLst>
                <a:ext uri="{FF2B5EF4-FFF2-40B4-BE49-F238E27FC236}">
                  <a16:creationId xmlns="" xmlns:a16="http://schemas.microsoft.com/office/drawing/2014/main"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3" name="Straight Connector 42">
              <a:extLst>
                <a:ext uri="{FF2B5EF4-FFF2-40B4-BE49-F238E27FC236}">
                  <a16:creationId xmlns="" xmlns:a16="http://schemas.microsoft.com/office/drawing/2014/main"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4" name="Straight Connector 43">
              <a:extLst>
                <a:ext uri="{FF2B5EF4-FFF2-40B4-BE49-F238E27FC236}">
                  <a16:creationId xmlns="" xmlns:a16="http://schemas.microsoft.com/office/drawing/2014/main"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sp>
        <p:nvSpPr>
          <p:cNvPr id="22" name="Thought Bubble: Cloud 2">
            <a:extLst>
              <a:ext uri="{FF2B5EF4-FFF2-40B4-BE49-F238E27FC236}">
                <a16:creationId xmlns="" xmlns:a16="http://schemas.microsoft.com/office/drawing/2014/main" id="{83927908-89A9-4042-856C-0220195AA285}"/>
              </a:ext>
            </a:extLst>
          </p:cNvPr>
          <p:cNvSpPr/>
          <p:nvPr/>
        </p:nvSpPr>
        <p:spPr>
          <a:xfrm>
            <a:off x="1858617" y="2261384"/>
            <a:ext cx="7146235" cy="1831222"/>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292802 w 5337313"/>
              <a:gd name="connsiteY0" fmla="*/ 2522036 h 3160644"/>
              <a:gd name="connsiteX1" fmla="*/ 205006 w 5337313"/>
              <a:gd name="connsiteY1" fmla="*/ 2609832 h 3160644"/>
              <a:gd name="connsiteX2" fmla="*/ 117210 w 5337313"/>
              <a:gd name="connsiteY2" fmla="*/ 2522036 h 3160644"/>
              <a:gd name="connsiteX3" fmla="*/ 205006 w 5337313"/>
              <a:gd name="connsiteY3" fmla="*/ 2434240 h 3160644"/>
              <a:gd name="connsiteX4" fmla="*/ 292802 w 5337313"/>
              <a:gd name="connsiteY4" fmla="*/ 2522036 h 3160644"/>
              <a:gd name="connsiteX0" fmla="*/ 399765 w 5337313"/>
              <a:gd name="connsiteY0" fmla="*/ 2514709 h 3160644"/>
              <a:gd name="connsiteX1" fmla="*/ 224174 w 5337313"/>
              <a:gd name="connsiteY1" fmla="*/ 2690300 h 3160644"/>
              <a:gd name="connsiteX2" fmla="*/ 48583 w 5337313"/>
              <a:gd name="connsiteY2" fmla="*/ 2514709 h 3160644"/>
              <a:gd name="connsiteX3" fmla="*/ 224174 w 5337313"/>
              <a:gd name="connsiteY3" fmla="*/ 2339118 h 3160644"/>
              <a:gd name="connsiteX4" fmla="*/ 399765 w 5337313"/>
              <a:gd name="connsiteY4" fmla="*/ 2514709 h 3160644"/>
              <a:gd name="connsiteX0" fmla="*/ 670745 w 5337313"/>
              <a:gd name="connsiteY0" fmla="*/ 2444688 h 3160644"/>
              <a:gd name="connsiteX1" fmla="*/ 407358 w 5337313"/>
              <a:gd name="connsiteY1" fmla="*/ 2708075 h 3160644"/>
              <a:gd name="connsiteX2" fmla="*/ 143971 w 5337313"/>
              <a:gd name="connsiteY2" fmla="*/ 2444688 h 3160644"/>
              <a:gd name="connsiteX3" fmla="*/ 407358 w 5337313"/>
              <a:gd name="connsiteY3" fmla="*/ 2181301 h 3160644"/>
              <a:gd name="connsiteX4" fmla="*/ 670745 w 5337313"/>
              <a:gd name="connsiteY4" fmla="*/ 2444688 h 3160644"/>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4847 w 44167"/>
              <a:gd name="connsiteY0" fmla="*/ 14229 h 43219"/>
              <a:gd name="connsiteX1" fmla="*/ 6570 w 44167"/>
              <a:gd name="connsiteY1" fmla="*/ 6766 h 43219"/>
              <a:gd name="connsiteX2" fmla="*/ 14952 w 44167"/>
              <a:gd name="connsiteY2" fmla="*/ 5061 h 43219"/>
              <a:gd name="connsiteX3" fmla="*/ 23403 w 44167"/>
              <a:gd name="connsiteY3" fmla="*/ 3291 h 43219"/>
              <a:gd name="connsiteX4" fmla="*/ 26696 w 44167"/>
              <a:gd name="connsiteY4" fmla="*/ 59 h 43219"/>
              <a:gd name="connsiteX5" fmla="*/ 30780 w 44167"/>
              <a:gd name="connsiteY5" fmla="*/ 2340 h 43219"/>
              <a:gd name="connsiteX6" fmla="*/ 36410 w 44167"/>
              <a:gd name="connsiteY6" fmla="*/ 549 h 43219"/>
              <a:gd name="connsiteX7" fmla="*/ 39265 w 44167"/>
              <a:gd name="connsiteY7" fmla="*/ 5435 h 43219"/>
              <a:gd name="connsiteX8" fmla="*/ 42929 w 44167"/>
              <a:gd name="connsiteY8" fmla="*/ 10177 h 43219"/>
              <a:gd name="connsiteX9" fmla="*/ 42765 w 44167"/>
              <a:gd name="connsiteY9" fmla="*/ 15319 h 43219"/>
              <a:gd name="connsiteX10" fmla="*/ 43963 w 44167"/>
              <a:gd name="connsiteY10" fmla="*/ 23181 h 43219"/>
              <a:gd name="connsiteX11" fmla="*/ 38351 w 44167"/>
              <a:gd name="connsiteY11" fmla="*/ 30063 h 43219"/>
              <a:gd name="connsiteX12" fmla="*/ 36342 w 44167"/>
              <a:gd name="connsiteY12" fmla="*/ 35960 h 43219"/>
              <a:gd name="connsiteX13" fmla="*/ 29502 w 44167"/>
              <a:gd name="connsiteY13" fmla="*/ 36674 h 43219"/>
              <a:gd name="connsiteX14" fmla="*/ 24614 w 44167"/>
              <a:gd name="connsiteY14" fmla="*/ 42965 h 43219"/>
              <a:gd name="connsiteX15" fmla="*/ 17427 w 44167"/>
              <a:gd name="connsiteY15" fmla="*/ 39125 h 43219"/>
              <a:gd name="connsiteX16" fmla="*/ 6751 w 44167"/>
              <a:gd name="connsiteY16" fmla="*/ 35331 h 43219"/>
              <a:gd name="connsiteX17" fmla="*/ 2057 w 44167"/>
              <a:gd name="connsiteY17" fmla="*/ 31109 h 43219"/>
              <a:gd name="connsiteX18" fmla="*/ 3060 w 44167"/>
              <a:gd name="connsiteY18" fmla="*/ 25410 h 43219"/>
              <a:gd name="connsiteX19" fmla="*/ 942 w 44167"/>
              <a:gd name="connsiteY19" fmla="*/ 19563 h 43219"/>
              <a:gd name="connsiteX20" fmla="*/ 4810 w 44167"/>
              <a:gd name="connsiteY20" fmla="*/ 14366 h 43219"/>
              <a:gd name="connsiteX21" fmla="*/ 4847 w 44167"/>
              <a:gd name="connsiteY21" fmla="*/ 14229 h 43219"/>
              <a:gd name="connsiteX0" fmla="*/ 409801 w 5456783"/>
              <a:gd name="connsiteY0" fmla="*/ 2511720 h 3162034"/>
              <a:gd name="connsiteX1" fmla="*/ 322005 w 5456783"/>
              <a:gd name="connsiteY1" fmla="*/ 2599516 h 3162034"/>
              <a:gd name="connsiteX2" fmla="*/ 234209 w 5456783"/>
              <a:gd name="connsiteY2" fmla="*/ 2511720 h 3162034"/>
              <a:gd name="connsiteX3" fmla="*/ 322005 w 5456783"/>
              <a:gd name="connsiteY3" fmla="*/ 2423924 h 3162034"/>
              <a:gd name="connsiteX4" fmla="*/ 409801 w 5456783"/>
              <a:gd name="connsiteY4" fmla="*/ 2511720 h 3162034"/>
              <a:gd name="connsiteX0" fmla="*/ 516764 w 5456783"/>
              <a:gd name="connsiteY0" fmla="*/ 2504393 h 3162034"/>
              <a:gd name="connsiteX1" fmla="*/ 23121 w 5456783"/>
              <a:gd name="connsiteY1" fmla="*/ 2948340 h 3162034"/>
              <a:gd name="connsiteX2" fmla="*/ 165582 w 5456783"/>
              <a:gd name="connsiteY2" fmla="*/ 2504393 h 3162034"/>
              <a:gd name="connsiteX3" fmla="*/ 341173 w 5456783"/>
              <a:gd name="connsiteY3" fmla="*/ 2328802 h 3162034"/>
              <a:gd name="connsiteX4" fmla="*/ 516764 w 5456783"/>
              <a:gd name="connsiteY4" fmla="*/ 2504393 h 3162034"/>
              <a:gd name="connsiteX0" fmla="*/ 787744 w 5456783"/>
              <a:gd name="connsiteY0" fmla="*/ 2434372 h 3162034"/>
              <a:gd name="connsiteX1" fmla="*/ 524357 w 5456783"/>
              <a:gd name="connsiteY1" fmla="*/ 2697759 h 3162034"/>
              <a:gd name="connsiteX2" fmla="*/ 260970 w 5456783"/>
              <a:gd name="connsiteY2" fmla="*/ 2434372 h 3162034"/>
              <a:gd name="connsiteX3" fmla="*/ 524357 w 5456783"/>
              <a:gd name="connsiteY3" fmla="*/ 2170985 h 3162034"/>
              <a:gd name="connsiteX4" fmla="*/ 787744 w 5456783"/>
              <a:gd name="connsiteY4" fmla="*/ 2434372 h 3162034"/>
              <a:gd name="connsiteX0" fmla="*/ 5640 w 44167"/>
              <a:gd name="connsiteY0" fmla="*/ 26036 h 43219"/>
              <a:gd name="connsiteX1" fmla="*/ 3107 w 44167"/>
              <a:gd name="connsiteY1" fmla="*/ 25239 h 43219"/>
              <a:gd name="connsiteX2" fmla="*/ 7875 w 44167"/>
              <a:gd name="connsiteY2" fmla="*/ 34758 h 43219"/>
              <a:gd name="connsiteX3" fmla="*/ 6767 w 44167"/>
              <a:gd name="connsiteY3" fmla="*/ 35139 h 43219"/>
              <a:gd name="connsiteX4" fmla="*/ 17425 w 44167"/>
              <a:gd name="connsiteY4" fmla="*/ 38949 h 43219"/>
              <a:gd name="connsiteX5" fmla="*/ 16757 w 44167"/>
              <a:gd name="connsiteY5" fmla="*/ 37209 h 43219"/>
              <a:gd name="connsiteX6" fmla="*/ 29774 w 44167"/>
              <a:gd name="connsiteY6" fmla="*/ 34610 h 43219"/>
              <a:gd name="connsiteX7" fmla="*/ 29507 w 44167"/>
              <a:gd name="connsiteY7" fmla="*/ 36519 h 43219"/>
              <a:gd name="connsiteX8" fmla="*/ 35076 w 44167"/>
              <a:gd name="connsiteY8" fmla="*/ 22813 h 43219"/>
              <a:gd name="connsiteX9" fmla="*/ 38327 w 44167"/>
              <a:gd name="connsiteY9" fmla="*/ 29949 h 43219"/>
              <a:gd name="connsiteX10" fmla="*/ 42745 w 44167"/>
              <a:gd name="connsiteY10" fmla="*/ 15213 h 43219"/>
              <a:gd name="connsiteX11" fmla="*/ 41297 w 44167"/>
              <a:gd name="connsiteY11" fmla="*/ 17889 h 43219"/>
              <a:gd name="connsiteX12" fmla="*/ 39271 w 44167"/>
              <a:gd name="connsiteY12" fmla="*/ 5285 h 43219"/>
              <a:gd name="connsiteX13" fmla="*/ 39347 w 44167"/>
              <a:gd name="connsiteY13" fmla="*/ 6549 h 43219"/>
              <a:gd name="connsiteX14" fmla="*/ 30025 w 44167"/>
              <a:gd name="connsiteY14" fmla="*/ 3811 h 43219"/>
              <a:gd name="connsiteX15" fmla="*/ 30767 w 44167"/>
              <a:gd name="connsiteY15" fmla="*/ 2199 h 43219"/>
              <a:gd name="connsiteX16" fmla="*/ 23088 w 44167"/>
              <a:gd name="connsiteY16" fmla="*/ 4579 h 43219"/>
              <a:gd name="connsiteX17" fmla="*/ 23447 w 44167"/>
              <a:gd name="connsiteY17" fmla="*/ 3189 h 43219"/>
              <a:gd name="connsiteX18" fmla="*/ 14947 w 44167"/>
              <a:gd name="connsiteY18" fmla="*/ 5051 h 43219"/>
              <a:gd name="connsiteX19" fmla="*/ 16247 w 44167"/>
              <a:gd name="connsiteY19" fmla="*/ 6399 h 43219"/>
              <a:gd name="connsiteX20" fmla="*/ 5074 w 44167"/>
              <a:gd name="connsiteY20" fmla="*/ 15648 h 43219"/>
              <a:gd name="connsiteX21" fmla="*/ 4847 w 4416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209576 w 5344354"/>
              <a:gd name="connsiteY1" fmla="*/ 2599516 h 3162034"/>
              <a:gd name="connsiteX2" fmla="*/ 121780 w 5344354"/>
              <a:gd name="connsiteY2" fmla="*/ 2511720 h 3162034"/>
              <a:gd name="connsiteX3" fmla="*/ 209576 w 5344354"/>
              <a:gd name="connsiteY3" fmla="*/ 2423924 h 3162034"/>
              <a:gd name="connsiteX4" fmla="*/ 297372 w 5344354"/>
              <a:gd name="connsiteY4" fmla="*/ 2511720 h 3162034"/>
              <a:gd name="connsiteX0" fmla="*/ 404335 w 5344354"/>
              <a:gd name="connsiteY0" fmla="*/ 2504393 h 3162034"/>
              <a:gd name="connsiteX1" fmla="*/ 53153 w 5344354"/>
              <a:gd name="connsiteY1" fmla="*/ 2504393 h 3162034"/>
              <a:gd name="connsiteX2" fmla="*/ 228744 w 5344354"/>
              <a:gd name="connsiteY2" fmla="*/ 2328802 h 3162034"/>
              <a:gd name="connsiteX3" fmla="*/ 404335 w 5344354"/>
              <a:gd name="connsiteY3"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121780 w 5344354"/>
              <a:gd name="connsiteY1" fmla="*/ 2511720 h 3162034"/>
              <a:gd name="connsiteX2" fmla="*/ 209576 w 5344354"/>
              <a:gd name="connsiteY2" fmla="*/ 2423924 h 3162034"/>
              <a:gd name="connsiteX3" fmla="*/ 297372 w 5344354"/>
              <a:gd name="connsiteY3" fmla="*/ 2511720 h 3162034"/>
              <a:gd name="connsiteX0" fmla="*/ 404335 w 5344354"/>
              <a:gd name="connsiteY0" fmla="*/ 2504393 h 3162034"/>
              <a:gd name="connsiteX1" fmla="*/ 53153 w 5344354"/>
              <a:gd name="connsiteY1" fmla="*/ 2504393 h 3162034"/>
              <a:gd name="connsiteX2" fmla="*/ 228744 w 5344354"/>
              <a:gd name="connsiteY2" fmla="*/ 2328802 h 3162034"/>
              <a:gd name="connsiteX3" fmla="*/ 404335 w 5344354"/>
              <a:gd name="connsiteY3"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121780 w 5344354"/>
              <a:gd name="connsiteY1" fmla="*/ 2511720 h 3162034"/>
              <a:gd name="connsiteX2" fmla="*/ 209576 w 5344354"/>
              <a:gd name="connsiteY2" fmla="*/ 2423924 h 3162034"/>
              <a:gd name="connsiteX3" fmla="*/ 297372 w 5344354"/>
              <a:gd name="connsiteY3" fmla="*/ 2511720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148541 w 5344354"/>
              <a:gd name="connsiteY1" fmla="*/ 2434372 h 3162034"/>
              <a:gd name="connsiteX2" fmla="*/ 411928 w 5344354"/>
              <a:gd name="connsiteY2" fmla="*/ 2170985 h 3162034"/>
              <a:gd name="connsiteX3" fmla="*/ 675315 w 5344354"/>
              <a:gd name="connsiteY3"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411928 w 5344354"/>
              <a:gd name="connsiteY0" fmla="*/ 2170985 h 3162034"/>
              <a:gd name="connsiteX1" fmla="*/ 148541 w 5344354"/>
              <a:gd name="connsiteY1" fmla="*/ 2434372 h 3162034"/>
              <a:gd name="connsiteX2" fmla="*/ 411928 w 5344354"/>
              <a:gd name="connsiteY2" fmla="*/ 2170985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4633 w 43953"/>
              <a:gd name="connsiteY0" fmla="*/ 14229 h 47959"/>
              <a:gd name="connsiteX1" fmla="*/ 6356 w 43953"/>
              <a:gd name="connsiteY1" fmla="*/ 6766 h 47959"/>
              <a:gd name="connsiteX2" fmla="*/ 14738 w 43953"/>
              <a:gd name="connsiteY2" fmla="*/ 5061 h 47959"/>
              <a:gd name="connsiteX3" fmla="*/ 23189 w 43953"/>
              <a:gd name="connsiteY3" fmla="*/ 3291 h 47959"/>
              <a:gd name="connsiteX4" fmla="*/ 26482 w 43953"/>
              <a:gd name="connsiteY4" fmla="*/ 59 h 47959"/>
              <a:gd name="connsiteX5" fmla="*/ 30566 w 43953"/>
              <a:gd name="connsiteY5" fmla="*/ 2340 h 47959"/>
              <a:gd name="connsiteX6" fmla="*/ 36196 w 43953"/>
              <a:gd name="connsiteY6" fmla="*/ 549 h 47959"/>
              <a:gd name="connsiteX7" fmla="*/ 39051 w 43953"/>
              <a:gd name="connsiteY7" fmla="*/ 5435 h 47959"/>
              <a:gd name="connsiteX8" fmla="*/ 42715 w 43953"/>
              <a:gd name="connsiteY8" fmla="*/ 10177 h 47959"/>
              <a:gd name="connsiteX9" fmla="*/ 42551 w 43953"/>
              <a:gd name="connsiteY9" fmla="*/ 15319 h 47959"/>
              <a:gd name="connsiteX10" fmla="*/ 43749 w 43953"/>
              <a:gd name="connsiteY10" fmla="*/ 23181 h 47959"/>
              <a:gd name="connsiteX11" fmla="*/ 38137 w 43953"/>
              <a:gd name="connsiteY11" fmla="*/ 30063 h 47959"/>
              <a:gd name="connsiteX12" fmla="*/ 36128 w 43953"/>
              <a:gd name="connsiteY12" fmla="*/ 35960 h 47959"/>
              <a:gd name="connsiteX13" fmla="*/ 29288 w 43953"/>
              <a:gd name="connsiteY13" fmla="*/ 36674 h 47959"/>
              <a:gd name="connsiteX14" fmla="*/ 24400 w 43953"/>
              <a:gd name="connsiteY14" fmla="*/ 42965 h 47959"/>
              <a:gd name="connsiteX15" fmla="*/ 17213 w 43953"/>
              <a:gd name="connsiteY15" fmla="*/ 39125 h 47959"/>
              <a:gd name="connsiteX16" fmla="*/ 6537 w 43953"/>
              <a:gd name="connsiteY16" fmla="*/ 35331 h 47959"/>
              <a:gd name="connsiteX17" fmla="*/ 1843 w 43953"/>
              <a:gd name="connsiteY17" fmla="*/ 31109 h 47959"/>
              <a:gd name="connsiteX18" fmla="*/ 2846 w 43953"/>
              <a:gd name="connsiteY18" fmla="*/ 25410 h 47959"/>
              <a:gd name="connsiteX19" fmla="*/ 728 w 43953"/>
              <a:gd name="connsiteY19" fmla="*/ 19563 h 47959"/>
              <a:gd name="connsiteX20" fmla="*/ 4596 w 43953"/>
              <a:gd name="connsiteY20" fmla="*/ 14366 h 47959"/>
              <a:gd name="connsiteX21" fmla="*/ 4633 w 43953"/>
              <a:gd name="connsiteY21" fmla="*/ 14229 h 47959"/>
              <a:gd name="connsiteX0" fmla="*/ 295571 w 5430349"/>
              <a:gd name="connsiteY0" fmla="*/ 2423924 h 3508856"/>
              <a:gd name="connsiteX1" fmla="*/ 207775 w 5430349"/>
              <a:gd name="connsiteY1" fmla="*/ 2511720 h 3508856"/>
              <a:gd name="connsiteX2" fmla="*/ 295571 w 5430349"/>
              <a:gd name="connsiteY2" fmla="*/ 2423924 h 3508856"/>
              <a:gd name="connsiteX0" fmla="*/ 490330 w 5430349"/>
              <a:gd name="connsiteY0" fmla="*/ 2504393 h 3508856"/>
              <a:gd name="connsiteX1" fmla="*/ 0 w 5430349"/>
              <a:gd name="connsiteY1" fmla="*/ 3508246 h 3508856"/>
              <a:gd name="connsiteX2" fmla="*/ 490330 w 5430349"/>
              <a:gd name="connsiteY2" fmla="*/ 2504393 h 3508856"/>
              <a:gd name="connsiteX0" fmla="*/ 497923 w 5430349"/>
              <a:gd name="connsiteY0" fmla="*/ 2170985 h 3508856"/>
              <a:gd name="connsiteX1" fmla="*/ 234536 w 5430349"/>
              <a:gd name="connsiteY1" fmla="*/ 2434372 h 3508856"/>
              <a:gd name="connsiteX2" fmla="*/ 497923 w 5430349"/>
              <a:gd name="connsiteY2" fmla="*/ 2170985 h 3508856"/>
              <a:gd name="connsiteX0" fmla="*/ 5426 w 43953"/>
              <a:gd name="connsiteY0" fmla="*/ 26036 h 47959"/>
              <a:gd name="connsiteX1" fmla="*/ 2893 w 43953"/>
              <a:gd name="connsiteY1" fmla="*/ 25239 h 47959"/>
              <a:gd name="connsiteX2" fmla="*/ 7661 w 43953"/>
              <a:gd name="connsiteY2" fmla="*/ 34758 h 47959"/>
              <a:gd name="connsiteX3" fmla="*/ 6553 w 43953"/>
              <a:gd name="connsiteY3" fmla="*/ 35139 h 47959"/>
              <a:gd name="connsiteX4" fmla="*/ 17211 w 43953"/>
              <a:gd name="connsiteY4" fmla="*/ 38949 h 47959"/>
              <a:gd name="connsiteX5" fmla="*/ 16543 w 43953"/>
              <a:gd name="connsiteY5" fmla="*/ 37209 h 47959"/>
              <a:gd name="connsiteX6" fmla="*/ 29560 w 43953"/>
              <a:gd name="connsiteY6" fmla="*/ 34610 h 47959"/>
              <a:gd name="connsiteX7" fmla="*/ 29293 w 43953"/>
              <a:gd name="connsiteY7" fmla="*/ 36519 h 47959"/>
              <a:gd name="connsiteX8" fmla="*/ 34862 w 43953"/>
              <a:gd name="connsiteY8" fmla="*/ 22813 h 47959"/>
              <a:gd name="connsiteX9" fmla="*/ 38113 w 43953"/>
              <a:gd name="connsiteY9" fmla="*/ 29949 h 47959"/>
              <a:gd name="connsiteX10" fmla="*/ 42531 w 43953"/>
              <a:gd name="connsiteY10" fmla="*/ 15213 h 47959"/>
              <a:gd name="connsiteX11" fmla="*/ 41083 w 43953"/>
              <a:gd name="connsiteY11" fmla="*/ 17889 h 47959"/>
              <a:gd name="connsiteX12" fmla="*/ 39057 w 43953"/>
              <a:gd name="connsiteY12" fmla="*/ 5285 h 47959"/>
              <a:gd name="connsiteX13" fmla="*/ 39133 w 43953"/>
              <a:gd name="connsiteY13" fmla="*/ 6549 h 47959"/>
              <a:gd name="connsiteX14" fmla="*/ 29811 w 43953"/>
              <a:gd name="connsiteY14" fmla="*/ 3811 h 47959"/>
              <a:gd name="connsiteX15" fmla="*/ 30553 w 43953"/>
              <a:gd name="connsiteY15" fmla="*/ 2199 h 47959"/>
              <a:gd name="connsiteX16" fmla="*/ 22874 w 43953"/>
              <a:gd name="connsiteY16" fmla="*/ 4579 h 47959"/>
              <a:gd name="connsiteX17" fmla="*/ 23233 w 43953"/>
              <a:gd name="connsiteY17" fmla="*/ 3189 h 47959"/>
              <a:gd name="connsiteX18" fmla="*/ 14733 w 43953"/>
              <a:gd name="connsiteY18" fmla="*/ 5051 h 47959"/>
              <a:gd name="connsiteX19" fmla="*/ 16033 w 43953"/>
              <a:gd name="connsiteY19" fmla="*/ 6399 h 47959"/>
              <a:gd name="connsiteX20" fmla="*/ 4860 w 43953"/>
              <a:gd name="connsiteY20" fmla="*/ 15648 h 47959"/>
              <a:gd name="connsiteX21" fmla="*/ 4633 w 43953"/>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1234365 w 6166791"/>
              <a:gd name="connsiteY0" fmla="*/ 2170985 h 3508856"/>
              <a:gd name="connsiteX1" fmla="*/ 970978 w 6166791"/>
              <a:gd name="connsiteY1" fmla="*/ 2434372 h 3508856"/>
              <a:gd name="connsiteX2" fmla="*/ 1234365 w 6166791"/>
              <a:gd name="connsiteY2" fmla="*/ 2170985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970978 w 6166791"/>
              <a:gd name="connsiteY1" fmla="*/ 2434372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364691 w 6166791"/>
              <a:gd name="connsiteY1" fmla="*/ 2971085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364691 w 6166791"/>
              <a:gd name="connsiteY1" fmla="*/ 2971085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3219"/>
              <a:gd name="connsiteX1" fmla="*/ 12317 w 49914"/>
              <a:gd name="connsiteY1" fmla="*/ 6766 h 43219"/>
              <a:gd name="connsiteX2" fmla="*/ 20699 w 49914"/>
              <a:gd name="connsiteY2" fmla="*/ 5061 h 43219"/>
              <a:gd name="connsiteX3" fmla="*/ 29150 w 49914"/>
              <a:gd name="connsiteY3" fmla="*/ 3291 h 43219"/>
              <a:gd name="connsiteX4" fmla="*/ 32443 w 49914"/>
              <a:gd name="connsiteY4" fmla="*/ 59 h 43219"/>
              <a:gd name="connsiteX5" fmla="*/ 36527 w 49914"/>
              <a:gd name="connsiteY5" fmla="*/ 2340 h 43219"/>
              <a:gd name="connsiteX6" fmla="*/ 42157 w 49914"/>
              <a:gd name="connsiteY6" fmla="*/ 549 h 43219"/>
              <a:gd name="connsiteX7" fmla="*/ 45012 w 49914"/>
              <a:gd name="connsiteY7" fmla="*/ 5435 h 43219"/>
              <a:gd name="connsiteX8" fmla="*/ 48676 w 49914"/>
              <a:gd name="connsiteY8" fmla="*/ 10177 h 43219"/>
              <a:gd name="connsiteX9" fmla="*/ 48512 w 49914"/>
              <a:gd name="connsiteY9" fmla="*/ 15319 h 43219"/>
              <a:gd name="connsiteX10" fmla="*/ 49710 w 49914"/>
              <a:gd name="connsiteY10" fmla="*/ 23181 h 43219"/>
              <a:gd name="connsiteX11" fmla="*/ 44098 w 49914"/>
              <a:gd name="connsiteY11" fmla="*/ 30063 h 43219"/>
              <a:gd name="connsiteX12" fmla="*/ 42089 w 49914"/>
              <a:gd name="connsiteY12" fmla="*/ 35960 h 43219"/>
              <a:gd name="connsiteX13" fmla="*/ 35249 w 49914"/>
              <a:gd name="connsiteY13" fmla="*/ 36674 h 43219"/>
              <a:gd name="connsiteX14" fmla="*/ 30361 w 49914"/>
              <a:gd name="connsiteY14" fmla="*/ 42965 h 43219"/>
              <a:gd name="connsiteX15" fmla="*/ 23174 w 49914"/>
              <a:gd name="connsiteY15" fmla="*/ 39125 h 43219"/>
              <a:gd name="connsiteX16" fmla="*/ 12498 w 49914"/>
              <a:gd name="connsiteY16" fmla="*/ 35331 h 43219"/>
              <a:gd name="connsiteX17" fmla="*/ 7804 w 49914"/>
              <a:gd name="connsiteY17" fmla="*/ 31109 h 43219"/>
              <a:gd name="connsiteX18" fmla="*/ 8807 w 49914"/>
              <a:gd name="connsiteY18" fmla="*/ 25410 h 43219"/>
              <a:gd name="connsiteX19" fmla="*/ 6689 w 49914"/>
              <a:gd name="connsiteY19" fmla="*/ 19563 h 43219"/>
              <a:gd name="connsiteX20" fmla="*/ 10557 w 49914"/>
              <a:gd name="connsiteY20" fmla="*/ 14366 h 43219"/>
              <a:gd name="connsiteX21" fmla="*/ 10594 w 49914"/>
              <a:gd name="connsiteY21" fmla="*/ 14229 h 43219"/>
              <a:gd name="connsiteX0" fmla="*/ 1032013 w 6166791"/>
              <a:gd name="connsiteY0" fmla="*/ 2423924 h 3162060"/>
              <a:gd name="connsiteX1" fmla="*/ 0 w 6166791"/>
              <a:gd name="connsiteY1" fmla="*/ 2471964 h 3162060"/>
              <a:gd name="connsiteX2" fmla="*/ 1032013 w 6166791"/>
              <a:gd name="connsiteY2" fmla="*/ 2423924 h 3162060"/>
              <a:gd name="connsiteX0" fmla="*/ 1226772 w 6166791"/>
              <a:gd name="connsiteY0" fmla="*/ 2504393 h 3162060"/>
              <a:gd name="connsiteX1" fmla="*/ 1342729 w 6166791"/>
              <a:gd name="connsiteY1" fmla="*/ 2603785 h 3162060"/>
              <a:gd name="connsiteX2" fmla="*/ 1226772 w 6166791"/>
              <a:gd name="connsiteY2" fmla="*/ 2504393 h 3162060"/>
              <a:gd name="connsiteX0" fmla="*/ 369661 w 6166791"/>
              <a:gd name="connsiteY0" fmla="*/ 2111350 h 3162060"/>
              <a:gd name="connsiteX1" fmla="*/ 364691 w 6166791"/>
              <a:gd name="connsiteY1" fmla="*/ 2971085 h 3162060"/>
              <a:gd name="connsiteX2" fmla="*/ 369661 w 6166791"/>
              <a:gd name="connsiteY2" fmla="*/ 2111350 h 3162060"/>
              <a:gd name="connsiteX0" fmla="*/ 11387 w 49914"/>
              <a:gd name="connsiteY0" fmla="*/ 26036 h 43219"/>
              <a:gd name="connsiteX1" fmla="*/ 8854 w 49914"/>
              <a:gd name="connsiteY1" fmla="*/ 25239 h 43219"/>
              <a:gd name="connsiteX2" fmla="*/ 13622 w 49914"/>
              <a:gd name="connsiteY2" fmla="*/ 34758 h 43219"/>
              <a:gd name="connsiteX3" fmla="*/ 12514 w 49914"/>
              <a:gd name="connsiteY3" fmla="*/ 35139 h 43219"/>
              <a:gd name="connsiteX4" fmla="*/ 23172 w 49914"/>
              <a:gd name="connsiteY4" fmla="*/ 38949 h 43219"/>
              <a:gd name="connsiteX5" fmla="*/ 22504 w 49914"/>
              <a:gd name="connsiteY5" fmla="*/ 37209 h 43219"/>
              <a:gd name="connsiteX6" fmla="*/ 35521 w 49914"/>
              <a:gd name="connsiteY6" fmla="*/ 34610 h 43219"/>
              <a:gd name="connsiteX7" fmla="*/ 35254 w 49914"/>
              <a:gd name="connsiteY7" fmla="*/ 36519 h 43219"/>
              <a:gd name="connsiteX8" fmla="*/ 40823 w 49914"/>
              <a:gd name="connsiteY8" fmla="*/ 22813 h 43219"/>
              <a:gd name="connsiteX9" fmla="*/ 44074 w 49914"/>
              <a:gd name="connsiteY9" fmla="*/ 29949 h 43219"/>
              <a:gd name="connsiteX10" fmla="*/ 48492 w 49914"/>
              <a:gd name="connsiteY10" fmla="*/ 15213 h 43219"/>
              <a:gd name="connsiteX11" fmla="*/ 47044 w 49914"/>
              <a:gd name="connsiteY11" fmla="*/ 17889 h 43219"/>
              <a:gd name="connsiteX12" fmla="*/ 45018 w 49914"/>
              <a:gd name="connsiteY12" fmla="*/ 5285 h 43219"/>
              <a:gd name="connsiteX13" fmla="*/ 45094 w 49914"/>
              <a:gd name="connsiteY13" fmla="*/ 6549 h 43219"/>
              <a:gd name="connsiteX14" fmla="*/ 35772 w 49914"/>
              <a:gd name="connsiteY14" fmla="*/ 3811 h 43219"/>
              <a:gd name="connsiteX15" fmla="*/ 36514 w 49914"/>
              <a:gd name="connsiteY15" fmla="*/ 2199 h 43219"/>
              <a:gd name="connsiteX16" fmla="*/ 28835 w 49914"/>
              <a:gd name="connsiteY16" fmla="*/ 4579 h 43219"/>
              <a:gd name="connsiteX17" fmla="*/ 29194 w 49914"/>
              <a:gd name="connsiteY17" fmla="*/ 3189 h 43219"/>
              <a:gd name="connsiteX18" fmla="*/ 20694 w 49914"/>
              <a:gd name="connsiteY18" fmla="*/ 5051 h 43219"/>
              <a:gd name="connsiteX19" fmla="*/ 21994 w 49914"/>
              <a:gd name="connsiteY19" fmla="*/ 6399 h 43219"/>
              <a:gd name="connsiteX20" fmla="*/ 10821 w 49914"/>
              <a:gd name="connsiteY20" fmla="*/ 15648 h 43219"/>
              <a:gd name="connsiteX21" fmla="*/ 10594 w 49914"/>
              <a:gd name="connsiteY21" fmla="*/ 14229 h 4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914" h="43219">
                <a:moveTo>
                  <a:pt x="10594" y="14229"/>
                </a:moveTo>
                <a:cubicBezTo>
                  <a:pt x="10323" y="11516"/>
                  <a:pt x="10955" y="8780"/>
                  <a:pt x="12317" y="6766"/>
                </a:cubicBezTo>
                <a:cubicBezTo>
                  <a:pt x="14469" y="3585"/>
                  <a:pt x="17958" y="2876"/>
                  <a:pt x="20699" y="5061"/>
                </a:cubicBezTo>
                <a:cubicBezTo>
                  <a:pt x="22372" y="768"/>
                  <a:pt x="26608" y="-119"/>
                  <a:pt x="29150" y="3291"/>
                </a:cubicBezTo>
                <a:cubicBezTo>
                  <a:pt x="29791" y="1542"/>
                  <a:pt x="31022" y="333"/>
                  <a:pt x="32443" y="59"/>
                </a:cubicBezTo>
                <a:cubicBezTo>
                  <a:pt x="34007" y="-243"/>
                  <a:pt x="35569" y="629"/>
                  <a:pt x="36527" y="2340"/>
                </a:cubicBezTo>
                <a:cubicBezTo>
                  <a:pt x="37909" y="126"/>
                  <a:pt x="40195" y="-601"/>
                  <a:pt x="42157" y="549"/>
                </a:cubicBezTo>
                <a:cubicBezTo>
                  <a:pt x="43652" y="1425"/>
                  <a:pt x="44724" y="3259"/>
                  <a:pt x="45012" y="5435"/>
                </a:cubicBezTo>
                <a:cubicBezTo>
                  <a:pt x="46740" y="6077"/>
                  <a:pt x="48116" y="7857"/>
                  <a:pt x="48676" y="10177"/>
                </a:cubicBezTo>
                <a:cubicBezTo>
                  <a:pt x="49083" y="11861"/>
                  <a:pt x="49025" y="13690"/>
                  <a:pt x="48512" y="15319"/>
                </a:cubicBezTo>
                <a:cubicBezTo>
                  <a:pt x="49773" y="17553"/>
                  <a:pt x="50214" y="20449"/>
                  <a:pt x="49710" y="23181"/>
                </a:cubicBezTo>
                <a:cubicBezTo>
                  <a:pt x="49040" y="26813"/>
                  <a:pt x="46822" y="29533"/>
                  <a:pt x="44098" y="30063"/>
                </a:cubicBezTo>
                <a:cubicBezTo>
                  <a:pt x="44085" y="32330"/>
                  <a:pt x="43352" y="34480"/>
                  <a:pt x="42089" y="35960"/>
                </a:cubicBezTo>
                <a:cubicBezTo>
                  <a:pt x="40170" y="38209"/>
                  <a:pt x="37398" y="38498"/>
                  <a:pt x="35249" y="36674"/>
                </a:cubicBezTo>
                <a:cubicBezTo>
                  <a:pt x="34554" y="39807"/>
                  <a:pt x="32693" y="42202"/>
                  <a:pt x="30361" y="42965"/>
                </a:cubicBezTo>
                <a:cubicBezTo>
                  <a:pt x="27613" y="43864"/>
                  <a:pt x="24745" y="42332"/>
                  <a:pt x="23174" y="39125"/>
                </a:cubicBezTo>
                <a:cubicBezTo>
                  <a:pt x="19466" y="42169"/>
                  <a:pt x="14650" y="40458"/>
                  <a:pt x="12498" y="35331"/>
                </a:cubicBezTo>
                <a:cubicBezTo>
                  <a:pt x="10384" y="35668"/>
                  <a:pt x="8399" y="33883"/>
                  <a:pt x="7804" y="31109"/>
                </a:cubicBezTo>
                <a:cubicBezTo>
                  <a:pt x="7373" y="29102"/>
                  <a:pt x="7754" y="26936"/>
                  <a:pt x="8807" y="25410"/>
                </a:cubicBezTo>
                <a:cubicBezTo>
                  <a:pt x="7313" y="24213"/>
                  <a:pt x="6481" y="21916"/>
                  <a:pt x="6689" y="19563"/>
                </a:cubicBezTo>
                <a:cubicBezTo>
                  <a:pt x="6933" y="16808"/>
                  <a:pt x="8539" y="14650"/>
                  <a:pt x="10557" y="14366"/>
                </a:cubicBezTo>
                <a:cubicBezTo>
                  <a:pt x="10569" y="14320"/>
                  <a:pt x="10582" y="14275"/>
                  <a:pt x="10594" y="14229"/>
                </a:cubicBezTo>
                <a:close/>
              </a:path>
              <a:path w="6166791" h="3162060">
                <a:moveTo>
                  <a:pt x="1032013" y="2423924"/>
                </a:moveTo>
                <a:lnTo>
                  <a:pt x="0" y="2471964"/>
                </a:lnTo>
                <a:lnTo>
                  <a:pt x="1032013" y="2423924"/>
                </a:lnTo>
                <a:close/>
              </a:path>
              <a:path w="6166791" h="3162060">
                <a:moveTo>
                  <a:pt x="1226772" y="2504393"/>
                </a:moveTo>
                <a:cubicBezTo>
                  <a:pt x="1226772" y="2504393"/>
                  <a:pt x="1371994" y="2633050"/>
                  <a:pt x="1342729" y="2603785"/>
                </a:cubicBezTo>
                <a:lnTo>
                  <a:pt x="1226772" y="2504393"/>
                </a:lnTo>
                <a:close/>
              </a:path>
              <a:path w="6166791" h="3162060">
                <a:moveTo>
                  <a:pt x="369661" y="2111350"/>
                </a:moveTo>
                <a:cubicBezTo>
                  <a:pt x="368004" y="2397928"/>
                  <a:pt x="366348" y="2684507"/>
                  <a:pt x="364691" y="2971085"/>
                </a:cubicBezTo>
                <a:cubicBezTo>
                  <a:pt x="366348" y="2684507"/>
                  <a:pt x="369661" y="2111350"/>
                  <a:pt x="369661" y="2111350"/>
                </a:cubicBezTo>
                <a:close/>
              </a:path>
              <a:path w="49914" h="43219" fill="none" extrusionOk="0">
                <a:moveTo>
                  <a:pt x="11387" y="26036"/>
                </a:moveTo>
                <a:cubicBezTo>
                  <a:pt x="10503" y="26130"/>
                  <a:pt x="9619" y="25852"/>
                  <a:pt x="8854" y="25239"/>
                </a:cubicBezTo>
                <a:moveTo>
                  <a:pt x="13622" y="34758"/>
                </a:moveTo>
                <a:cubicBezTo>
                  <a:pt x="13267" y="34951"/>
                  <a:pt x="12894" y="35079"/>
                  <a:pt x="12514" y="35139"/>
                </a:cubicBezTo>
                <a:moveTo>
                  <a:pt x="23172" y="38949"/>
                </a:moveTo>
                <a:cubicBezTo>
                  <a:pt x="22905" y="38403"/>
                  <a:pt x="22681" y="37820"/>
                  <a:pt x="22504" y="37209"/>
                </a:cubicBezTo>
                <a:moveTo>
                  <a:pt x="35521" y="34610"/>
                </a:moveTo>
                <a:cubicBezTo>
                  <a:pt x="35482" y="35257"/>
                  <a:pt x="35392" y="35897"/>
                  <a:pt x="35254" y="36519"/>
                </a:cubicBezTo>
                <a:moveTo>
                  <a:pt x="40823" y="22813"/>
                </a:moveTo>
                <a:cubicBezTo>
                  <a:pt x="42827" y="24141"/>
                  <a:pt x="44092" y="26917"/>
                  <a:pt x="44074" y="29949"/>
                </a:cubicBezTo>
                <a:moveTo>
                  <a:pt x="48492" y="15213"/>
                </a:moveTo>
                <a:cubicBezTo>
                  <a:pt x="48167" y="16245"/>
                  <a:pt x="47672" y="17161"/>
                  <a:pt x="47044" y="17889"/>
                </a:cubicBezTo>
                <a:moveTo>
                  <a:pt x="45018" y="5285"/>
                </a:moveTo>
                <a:cubicBezTo>
                  <a:pt x="45073" y="5702"/>
                  <a:pt x="45099" y="6125"/>
                  <a:pt x="45094" y="6549"/>
                </a:cubicBezTo>
                <a:moveTo>
                  <a:pt x="35772" y="3811"/>
                </a:moveTo>
                <a:cubicBezTo>
                  <a:pt x="35961" y="3228"/>
                  <a:pt x="36210" y="2685"/>
                  <a:pt x="36514" y="2199"/>
                </a:cubicBezTo>
                <a:moveTo>
                  <a:pt x="28835" y="4579"/>
                </a:moveTo>
                <a:cubicBezTo>
                  <a:pt x="28912" y="4097"/>
                  <a:pt x="29033" y="3630"/>
                  <a:pt x="29194" y="3189"/>
                </a:cubicBezTo>
                <a:moveTo>
                  <a:pt x="20694" y="5051"/>
                </a:moveTo>
                <a:cubicBezTo>
                  <a:pt x="21166" y="5427"/>
                  <a:pt x="21602" y="5880"/>
                  <a:pt x="21994" y="6399"/>
                </a:cubicBezTo>
                <a:moveTo>
                  <a:pt x="10821" y="15648"/>
                </a:moveTo>
                <a:cubicBezTo>
                  <a:pt x="10718" y="15184"/>
                  <a:pt x="10642" y="14710"/>
                  <a:pt x="10594" y="14229"/>
                </a:cubicBezTo>
              </a:path>
            </a:pathLst>
          </a:custGeom>
          <a:solidFill>
            <a:schemeClr val="accent3">
              <a:lumMod val="60000"/>
              <a:lumOff val="40000"/>
              <a:alpha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4" name="Rectangle 23">
            <a:extLst>
              <a:ext uri="{FF2B5EF4-FFF2-40B4-BE49-F238E27FC236}">
                <a16:creationId xmlns="" xmlns:a16="http://schemas.microsoft.com/office/drawing/2014/main" id="{05D6BEFF-A1F7-4489-98D6-434CB68E6DC2}"/>
              </a:ext>
            </a:extLst>
          </p:cNvPr>
          <p:cNvSpPr/>
          <p:nvPr/>
        </p:nvSpPr>
        <p:spPr>
          <a:xfrm>
            <a:off x="4492096" y="1376039"/>
            <a:ext cx="3041566" cy="3737499"/>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8518637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CORE DOMAIN</a:t>
            </a:r>
            <a:endParaRPr lang="en-GB" dirty="0"/>
          </a:p>
        </p:txBody>
      </p:sp>
      <p:sp>
        <p:nvSpPr>
          <p:cNvPr id="5" name="Text Placeholder 4"/>
          <p:cNvSpPr>
            <a:spLocks noGrp="1"/>
          </p:cNvSpPr>
          <p:nvPr>
            <p:ph type="body" idx="1"/>
          </p:nvPr>
        </p:nvSpPr>
        <p:spPr/>
        <p:txBody>
          <a:bodyPr/>
          <a:lstStyle/>
          <a:p>
            <a:endParaRPr lang="en-GB"/>
          </a:p>
        </p:txBody>
      </p:sp>
    </p:spTree>
    <p:extLst>
      <p:ext uri="{BB962C8B-B14F-4D97-AF65-F5344CB8AC3E}">
        <p14:creationId xmlns:p14="http://schemas.microsoft.com/office/powerpoint/2010/main" val="18462619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E6B18B6A-52D2-484E-9B1A-32D4B79B9187}"/>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 xmlns:a1611="http://schemas.microsoft.com/office/drawing/2016/11/main" r:id="rId3"/>
              </a:ext>
            </a:extLst>
          </a:blip>
          <a:stretch>
            <a:fillRect/>
          </a:stretch>
        </p:blipFill>
        <p:spPr>
          <a:xfrm>
            <a:off x="7026193" y="1119193"/>
            <a:ext cx="2347480" cy="1828799"/>
          </a:xfrm>
          <a:prstGeom prst="rect">
            <a:avLst/>
          </a:prstGeom>
        </p:spPr>
      </p:pic>
      <p:pic>
        <p:nvPicPr>
          <p:cNvPr id="9" name="Picture 8">
            <a:extLst>
              <a:ext uri="{FF2B5EF4-FFF2-40B4-BE49-F238E27FC236}">
                <a16:creationId xmlns="" xmlns:a16="http://schemas.microsoft.com/office/drawing/2014/main" id="{350B1C76-B379-468A-A057-015EB64867CF}"/>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 xmlns:a1611="http://schemas.microsoft.com/office/drawing/2016/11/main" r:id="rId5"/>
              </a:ext>
            </a:extLst>
          </a:blip>
          <a:stretch>
            <a:fillRect/>
          </a:stretch>
        </p:blipFill>
        <p:spPr>
          <a:xfrm>
            <a:off x="2300033" y="3634745"/>
            <a:ext cx="2691128" cy="1670742"/>
          </a:xfrm>
          <a:prstGeom prst="rect">
            <a:avLst/>
          </a:prstGeom>
        </p:spPr>
      </p:pic>
      <p:sp>
        <p:nvSpPr>
          <p:cNvPr id="10" name="Title 9"/>
          <p:cNvSpPr>
            <a:spLocks noGrp="1"/>
          </p:cNvSpPr>
          <p:nvPr>
            <p:ph type="title"/>
          </p:nvPr>
        </p:nvSpPr>
        <p:spPr/>
        <p:txBody>
          <a:bodyPr/>
          <a:lstStyle/>
          <a:p>
            <a:r>
              <a:rPr lang="en-GB" dirty="0" smtClean="0"/>
              <a:t>LET’S TRY TO IMPROVE ON THIS PICTURE</a:t>
            </a:r>
            <a:endParaRPr lang="en-GB" dirty="0"/>
          </a:p>
        </p:txBody>
      </p:sp>
      <p:grpSp>
        <p:nvGrpSpPr>
          <p:cNvPr id="21" name="Group 20"/>
          <p:cNvGrpSpPr/>
          <p:nvPr/>
        </p:nvGrpSpPr>
        <p:grpSpPr>
          <a:xfrm>
            <a:off x="1176338" y="1894698"/>
            <a:ext cx="867603" cy="2789583"/>
            <a:chOff x="1176338" y="1894698"/>
            <a:chExt cx="867603" cy="2789583"/>
          </a:xfrm>
        </p:grpSpPr>
        <p:sp>
          <p:nvSpPr>
            <p:cNvPr id="23" name="Oval 22">
              <a:extLst>
                <a:ext uri="{FF2B5EF4-FFF2-40B4-BE49-F238E27FC236}">
                  <a16:creationId xmlns="" xmlns:a16="http://schemas.microsoft.com/office/drawing/2014/main"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33" name="Straight Connector 32">
              <a:extLst>
                <a:ext uri="{FF2B5EF4-FFF2-40B4-BE49-F238E27FC236}">
                  <a16:creationId xmlns="" xmlns:a16="http://schemas.microsoft.com/office/drawing/2014/main" id="{95E6D2AE-FFAC-4FD1-8D3E-EA04FC86B0E6}"/>
                </a:ext>
              </a:extLst>
            </p:cNvPr>
            <p:cNvCxnSpPr>
              <a:stCxn id="23"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4" name="Straight Connector 33">
              <a:extLst>
                <a:ext uri="{FF2B5EF4-FFF2-40B4-BE49-F238E27FC236}">
                  <a16:creationId xmlns="" xmlns:a16="http://schemas.microsoft.com/office/drawing/2014/main"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5" name="Straight Connector 34">
              <a:extLst>
                <a:ext uri="{FF2B5EF4-FFF2-40B4-BE49-F238E27FC236}">
                  <a16:creationId xmlns="" xmlns:a16="http://schemas.microsoft.com/office/drawing/2014/main"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6" name="Straight Connector 35">
              <a:extLst>
                <a:ext uri="{FF2B5EF4-FFF2-40B4-BE49-F238E27FC236}">
                  <a16:creationId xmlns="" xmlns:a16="http://schemas.microsoft.com/office/drawing/2014/main"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7" name="Straight Connector 36">
              <a:extLst>
                <a:ext uri="{FF2B5EF4-FFF2-40B4-BE49-F238E27FC236}">
                  <a16:creationId xmlns="" xmlns:a16="http://schemas.microsoft.com/office/drawing/2014/main"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grpSp>
        <p:nvGrpSpPr>
          <p:cNvPr id="38" name="Group 37"/>
          <p:cNvGrpSpPr/>
          <p:nvPr/>
        </p:nvGrpSpPr>
        <p:grpSpPr>
          <a:xfrm>
            <a:off x="10037320" y="1894698"/>
            <a:ext cx="867603" cy="2789583"/>
            <a:chOff x="1176338" y="1894698"/>
            <a:chExt cx="867603" cy="2789583"/>
          </a:xfrm>
        </p:grpSpPr>
        <p:sp>
          <p:nvSpPr>
            <p:cNvPr id="39" name="Oval 38">
              <a:extLst>
                <a:ext uri="{FF2B5EF4-FFF2-40B4-BE49-F238E27FC236}">
                  <a16:creationId xmlns="" xmlns:a16="http://schemas.microsoft.com/office/drawing/2014/main"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40" name="Straight Connector 39">
              <a:extLst>
                <a:ext uri="{FF2B5EF4-FFF2-40B4-BE49-F238E27FC236}">
                  <a16:creationId xmlns="" xmlns:a16="http://schemas.microsoft.com/office/drawing/2014/main" id="{95E6D2AE-FFAC-4FD1-8D3E-EA04FC86B0E6}"/>
                </a:ext>
              </a:extLst>
            </p:cNvPr>
            <p:cNvCxnSpPr>
              <a:stCxn id="39"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1" name="Straight Connector 40">
              <a:extLst>
                <a:ext uri="{FF2B5EF4-FFF2-40B4-BE49-F238E27FC236}">
                  <a16:creationId xmlns="" xmlns:a16="http://schemas.microsoft.com/office/drawing/2014/main"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2" name="Straight Connector 41">
              <a:extLst>
                <a:ext uri="{FF2B5EF4-FFF2-40B4-BE49-F238E27FC236}">
                  <a16:creationId xmlns="" xmlns:a16="http://schemas.microsoft.com/office/drawing/2014/main"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3" name="Straight Connector 42">
              <a:extLst>
                <a:ext uri="{FF2B5EF4-FFF2-40B4-BE49-F238E27FC236}">
                  <a16:creationId xmlns="" xmlns:a16="http://schemas.microsoft.com/office/drawing/2014/main"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4" name="Straight Connector 43">
              <a:extLst>
                <a:ext uri="{FF2B5EF4-FFF2-40B4-BE49-F238E27FC236}">
                  <a16:creationId xmlns="" xmlns:a16="http://schemas.microsoft.com/office/drawing/2014/main"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sp>
        <p:nvSpPr>
          <p:cNvPr id="22" name="Thought Bubble: Cloud 2">
            <a:extLst>
              <a:ext uri="{FF2B5EF4-FFF2-40B4-BE49-F238E27FC236}">
                <a16:creationId xmlns="" xmlns:a16="http://schemas.microsoft.com/office/drawing/2014/main" id="{83927908-89A9-4042-856C-0220195AA285}"/>
              </a:ext>
            </a:extLst>
          </p:cNvPr>
          <p:cNvSpPr/>
          <p:nvPr/>
        </p:nvSpPr>
        <p:spPr>
          <a:xfrm>
            <a:off x="1858617" y="2261384"/>
            <a:ext cx="7146235" cy="1831222"/>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292802 w 5337313"/>
              <a:gd name="connsiteY0" fmla="*/ 2522036 h 3160644"/>
              <a:gd name="connsiteX1" fmla="*/ 205006 w 5337313"/>
              <a:gd name="connsiteY1" fmla="*/ 2609832 h 3160644"/>
              <a:gd name="connsiteX2" fmla="*/ 117210 w 5337313"/>
              <a:gd name="connsiteY2" fmla="*/ 2522036 h 3160644"/>
              <a:gd name="connsiteX3" fmla="*/ 205006 w 5337313"/>
              <a:gd name="connsiteY3" fmla="*/ 2434240 h 3160644"/>
              <a:gd name="connsiteX4" fmla="*/ 292802 w 5337313"/>
              <a:gd name="connsiteY4" fmla="*/ 2522036 h 3160644"/>
              <a:gd name="connsiteX0" fmla="*/ 399765 w 5337313"/>
              <a:gd name="connsiteY0" fmla="*/ 2514709 h 3160644"/>
              <a:gd name="connsiteX1" fmla="*/ 224174 w 5337313"/>
              <a:gd name="connsiteY1" fmla="*/ 2690300 h 3160644"/>
              <a:gd name="connsiteX2" fmla="*/ 48583 w 5337313"/>
              <a:gd name="connsiteY2" fmla="*/ 2514709 h 3160644"/>
              <a:gd name="connsiteX3" fmla="*/ 224174 w 5337313"/>
              <a:gd name="connsiteY3" fmla="*/ 2339118 h 3160644"/>
              <a:gd name="connsiteX4" fmla="*/ 399765 w 5337313"/>
              <a:gd name="connsiteY4" fmla="*/ 2514709 h 3160644"/>
              <a:gd name="connsiteX0" fmla="*/ 670745 w 5337313"/>
              <a:gd name="connsiteY0" fmla="*/ 2444688 h 3160644"/>
              <a:gd name="connsiteX1" fmla="*/ 407358 w 5337313"/>
              <a:gd name="connsiteY1" fmla="*/ 2708075 h 3160644"/>
              <a:gd name="connsiteX2" fmla="*/ 143971 w 5337313"/>
              <a:gd name="connsiteY2" fmla="*/ 2444688 h 3160644"/>
              <a:gd name="connsiteX3" fmla="*/ 407358 w 5337313"/>
              <a:gd name="connsiteY3" fmla="*/ 2181301 h 3160644"/>
              <a:gd name="connsiteX4" fmla="*/ 670745 w 5337313"/>
              <a:gd name="connsiteY4" fmla="*/ 2444688 h 3160644"/>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4847 w 44167"/>
              <a:gd name="connsiteY0" fmla="*/ 14229 h 43219"/>
              <a:gd name="connsiteX1" fmla="*/ 6570 w 44167"/>
              <a:gd name="connsiteY1" fmla="*/ 6766 h 43219"/>
              <a:gd name="connsiteX2" fmla="*/ 14952 w 44167"/>
              <a:gd name="connsiteY2" fmla="*/ 5061 h 43219"/>
              <a:gd name="connsiteX3" fmla="*/ 23403 w 44167"/>
              <a:gd name="connsiteY3" fmla="*/ 3291 h 43219"/>
              <a:gd name="connsiteX4" fmla="*/ 26696 w 44167"/>
              <a:gd name="connsiteY4" fmla="*/ 59 h 43219"/>
              <a:gd name="connsiteX5" fmla="*/ 30780 w 44167"/>
              <a:gd name="connsiteY5" fmla="*/ 2340 h 43219"/>
              <a:gd name="connsiteX6" fmla="*/ 36410 w 44167"/>
              <a:gd name="connsiteY6" fmla="*/ 549 h 43219"/>
              <a:gd name="connsiteX7" fmla="*/ 39265 w 44167"/>
              <a:gd name="connsiteY7" fmla="*/ 5435 h 43219"/>
              <a:gd name="connsiteX8" fmla="*/ 42929 w 44167"/>
              <a:gd name="connsiteY8" fmla="*/ 10177 h 43219"/>
              <a:gd name="connsiteX9" fmla="*/ 42765 w 44167"/>
              <a:gd name="connsiteY9" fmla="*/ 15319 h 43219"/>
              <a:gd name="connsiteX10" fmla="*/ 43963 w 44167"/>
              <a:gd name="connsiteY10" fmla="*/ 23181 h 43219"/>
              <a:gd name="connsiteX11" fmla="*/ 38351 w 44167"/>
              <a:gd name="connsiteY11" fmla="*/ 30063 h 43219"/>
              <a:gd name="connsiteX12" fmla="*/ 36342 w 44167"/>
              <a:gd name="connsiteY12" fmla="*/ 35960 h 43219"/>
              <a:gd name="connsiteX13" fmla="*/ 29502 w 44167"/>
              <a:gd name="connsiteY13" fmla="*/ 36674 h 43219"/>
              <a:gd name="connsiteX14" fmla="*/ 24614 w 44167"/>
              <a:gd name="connsiteY14" fmla="*/ 42965 h 43219"/>
              <a:gd name="connsiteX15" fmla="*/ 17427 w 44167"/>
              <a:gd name="connsiteY15" fmla="*/ 39125 h 43219"/>
              <a:gd name="connsiteX16" fmla="*/ 6751 w 44167"/>
              <a:gd name="connsiteY16" fmla="*/ 35331 h 43219"/>
              <a:gd name="connsiteX17" fmla="*/ 2057 w 44167"/>
              <a:gd name="connsiteY17" fmla="*/ 31109 h 43219"/>
              <a:gd name="connsiteX18" fmla="*/ 3060 w 44167"/>
              <a:gd name="connsiteY18" fmla="*/ 25410 h 43219"/>
              <a:gd name="connsiteX19" fmla="*/ 942 w 44167"/>
              <a:gd name="connsiteY19" fmla="*/ 19563 h 43219"/>
              <a:gd name="connsiteX20" fmla="*/ 4810 w 44167"/>
              <a:gd name="connsiteY20" fmla="*/ 14366 h 43219"/>
              <a:gd name="connsiteX21" fmla="*/ 4847 w 44167"/>
              <a:gd name="connsiteY21" fmla="*/ 14229 h 43219"/>
              <a:gd name="connsiteX0" fmla="*/ 409801 w 5456783"/>
              <a:gd name="connsiteY0" fmla="*/ 2511720 h 3162034"/>
              <a:gd name="connsiteX1" fmla="*/ 322005 w 5456783"/>
              <a:gd name="connsiteY1" fmla="*/ 2599516 h 3162034"/>
              <a:gd name="connsiteX2" fmla="*/ 234209 w 5456783"/>
              <a:gd name="connsiteY2" fmla="*/ 2511720 h 3162034"/>
              <a:gd name="connsiteX3" fmla="*/ 322005 w 5456783"/>
              <a:gd name="connsiteY3" fmla="*/ 2423924 h 3162034"/>
              <a:gd name="connsiteX4" fmla="*/ 409801 w 5456783"/>
              <a:gd name="connsiteY4" fmla="*/ 2511720 h 3162034"/>
              <a:gd name="connsiteX0" fmla="*/ 516764 w 5456783"/>
              <a:gd name="connsiteY0" fmla="*/ 2504393 h 3162034"/>
              <a:gd name="connsiteX1" fmla="*/ 23121 w 5456783"/>
              <a:gd name="connsiteY1" fmla="*/ 2948340 h 3162034"/>
              <a:gd name="connsiteX2" fmla="*/ 165582 w 5456783"/>
              <a:gd name="connsiteY2" fmla="*/ 2504393 h 3162034"/>
              <a:gd name="connsiteX3" fmla="*/ 341173 w 5456783"/>
              <a:gd name="connsiteY3" fmla="*/ 2328802 h 3162034"/>
              <a:gd name="connsiteX4" fmla="*/ 516764 w 5456783"/>
              <a:gd name="connsiteY4" fmla="*/ 2504393 h 3162034"/>
              <a:gd name="connsiteX0" fmla="*/ 787744 w 5456783"/>
              <a:gd name="connsiteY0" fmla="*/ 2434372 h 3162034"/>
              <a:gd name="connsiteX1" fmla="*/ 524357 w 5456783"/>
              <a:gd name="connsiteY1" fmla="*/ 2697759 h 3162034"/>
              <a:gd name="connsiteX2" fmla="*/ 260970 w 5456783"/>
              <a:gd name="connsiteY2" fmla="*/ 2434372 h 3162034"/>
              <a:gd name="connsiteX3" fmla="*/ 524357 w 5456783"/>
              <a:gd name="connsiteY3" fmla="*/ 2170985 h 3162034"/>
              <a:gd name="connsiteX4" fmla="*/ 787744 w 5456783"/>
              <a:gd name="connsiteY4" fmla="*/ 2434372 h 3162034"/>
              <a:gd name="connsiteX0" fmla="*/ 5640 w 44167"/>
              <a:gd name="connsiteY0" fmla="*/ 26036 h 43219"/>
              <a:gd name="connsiteX1" fmla="*/ 3107 w 44167"/>
              <a:gd name="connsiteY1" fmla="*/ 25239 h 43219"/>
              <a:gd name="connsiteX2" fmla="*/ 7875 w 44167"/>
              <a:gd name="connsiteY2" fmla="*/ 34758 h 43219"/>
              <a:gd name="connsiteX3" fmla="*/ 6767 w 44167"/>
              <a:gd name="connsiteY3" fmla="*/ 35139 h 43219"/>
              <a:gd name="connsiteX4" fmla="*/ 17425 w 44167"/>
              <a:gd name="connsiteY4" fmla="*/ 38949 h 43219"/>
              <a:gd name="connsiteX5" fmla="*/ 16757 w 44167"/>
              <a:gd name="connsiteY5" fmla="*/ 37209 h 43219"/>
              <a:gd name="connsiteX6" fmla="*/ 29774 w 44167"/>
              <a:gd name="connsiteY6" fmla="*/ 34610 h 43219"/>
              <a:gd name="connsiteX7" fmla="*/ 29507 w 44167"/>
              <a:gd name="connsiteY7" fmla="*/ 36519 h 43219"/>
              <a:gd name="connsiteX8" fmla="*/ 35076 w 44167"/>
              <a:gd name="connsiteY8" fmla="*/ 22813 h 43219"/>
              <a:gd name="connsiteX9" fmla="*/ 38327 w 44167"/>
              <a:gd name="connsiteY9" fmla="*/ 29949 h 43219"/>
              <a:gd name="connsiteX10" fmla="*/ 42745 w 44167"/>
              <a:gd name="connsiteY10" fmla="*/ 15213 h 43219"/>
              <a:gd name="connsiteX11" fmla="*/ 41297 w 44167"/>
              <a:gd name="connsiteY11" fmla="*/ 17889 h 43219"/>
              <a:gd name="connsiteX12" fmla="*/ 39271 w 44167"/>
              <a:gd name="connsiteY12" fmla="*/ 5285 h 43219"/>
              <a:gd name="connsiteX13" fmla="*/ 39347 w 44167"/>
              <a:gd name="connsiteY13" fmla="*/ 6549 h 43219"/>
              <a:gd name="connsiteX14" fmla="*/ 30025 w 44167"/>
              <a:gd name="connsiteY14" fmla="*/ 3811 h 43219"/>
              <a:gd name="connsiteX15" fmla="*/ 30767 w 44167"/>
              <a:gd name="connsiteY15" fmla="*/ 2199 h 43219"/>
              <a:gd name="connsiteX16" fmla="*/ 23088 w 44167"/>
              <a:gd name="connsiteY16" fmla="*/ 4579 h 43219"/>
              <a:gd name="connsiteX17" fmla="*/ 23447 w 44167"/>
              <a:gd name="connsiteY17" fmla="*/ 3189 h 43219"/>
              <a:gd name="connsiteX18" fmla="*/ 14947 w 44167"/>
              <a:gd name="connsiteY18" fmla="*/ 5051 h 43219"/>
              <a:gd name="connsiteX19" fmla="*/ 16247 w 44167"/>
              <a:gd name="connsiteY19" fmla="*/ 6399 h 43219"/>
              <a:gd name="connsiteX20" fmla="*/ 5074 w 44167"/>
              <a:gd name="connsiteY20" fmla="*/ 15648 h 43219"/>
              <a:gd name="connsiteX21" fmla="*/ 4847 w 4416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209576 w 5344354"/>
              <a:gd name="connsiteY1" fmla="*/ 2599516 h 3162034"/>
              <a:gd name="connsiteX2" fmla="*/ 121780 w 5344354"/>
              <a:gd name="connsiteY2" fmla="*/ 2511720 h 3162034"/>
              <a:gd name="connsiteX3" fmla="*/ 209576 w 5344354"/>
              <a:gd name="connsiteY3" fmla="*/ 2423924 h 3162034"/>
              <a:gd name="connsiteX4" fmla="*/ 297372 w 5344354"/>
              <a:gd name="connsiteY4" fmla="*/ 2511720 h 3162034"/>
              <a:gd name="connsiteX0" fmla="*/ 404335 w 5344354"/>
              <a:gd name="connsiteY0" fmla="*/ 2504393 h 3162034"/>
              <a:gd name="connsiteX1" fmla="*/ 53153 w 5344354"/>
              <a:gd name="connsiteY1" fmla="*/ 2504393 h 3162034"/>
              <a:gd name="connsiteX2" fmla="*/ 228744 w 5344354"/>
              <a:gd name="connsiteY2" fmla="*/ 2328802 h 3162034"/>
              <a:gd name="connsiteX3" fmla="*/ 404335 w 5344354"/>
              <a:gd name="connsiteY3"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121780 w 5344354"/>
              <a:gd name="connsiteY1" fmla="*/ 2511720 h 3162034"/>
              <a:gd name="connsiteX2" fmla="*/ 209576 w 5344354"/>
              <a:gd name="connsiteY2" fmla="*/ 2423924 h 3162034"/>
              <a:gd name="connsiteX3" fmla="*/ 297372 w 5344354"/>
              <a:gd name="connsiteY3" fmla="*/ 2511720 h 3162034"/>
              <a:gd name="connsiteX0" fmla="*/ 404335 w 5344354"/>
              <a:gd name="connsiteY0" fmla="*/ 2504393 h 3162034"/>
              <a:gd name="connsiteX1" fmla="*/ 53153 w 5344354"/>
              <a:gd name="connsiteY1" fmla="*/ 2504393 h 3162034"/>
              <a:gd name="connsiteX2" fmla="*/ 228744 w 5344354"/>
              <a:gd name="connsiteY2" fmla="*/ 2328802 h 3162034"/>
              <a:gd name="connsiteX3" fmla="*/ 404335 w 5344354"/>
              <a:gd name="connsiteY3"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121780 w 5344354"/>
              <a:gd name="connsiteY1" fmla="*/ 2511720 h 3162034"/>
              <a:gd name="connsiteX2" fmla="*/ 209576 w 5344354"/>
              <a:gd name="connsiteY2" fmla="*/ 2423924 h 3162034"/>
              <a:gd name="connsiteX3" fmla="*/ 297372 w 5344354"/>
              <a:gd name="connsiteY3" fmla="*/ 2511720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148541 w 5344354"/>
              <a:gd name="connsiteY1" fmla="*/ 2434372 h 3162034"/>
              <a:gd name="connsiteX2" fmla="*/ 411928 w 5344354"/>
              <a:gd name="connsiteY2" fmla="*/ 2170985 h 3162034"/>
              <a:gd name="connsiteX3" fmla="*/ 675315 w 5344354"/>
              <a:gd name="connsiteY3"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411928 w 5344354"/>
              <a:gd name="connsiteY0" fmla="*/ 2170985 h 3162034"/>
              <a:gd name="connsiteX1" fmla="*/ 148541 w 5344354"/>
              <a:gd name="connsiteY1" fmla="*/ 2434372 h 3162034"/>
              <a:gd name="connsiteX2" fmla="*/ 411928 w 5344354"/>
              <a:gd name="connsiteY2" fmla="*/ 2170985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4633 w 43953"/>
              <a:gd name="connsiteY0" fmla="*/ 14229 h 47959"/>
              <a:gd name="connsiteX1" fmla="*/ 6356 w 43953"/>
              <a:gd name="connsiteY1" fmla="*/ 6766 h 47959"/>
              <a:gd name="connsiteX2" fmla="*/ 14738 w 43953"/>
              <a:gd name="connsiteY2" fmla="*/ 5061 h 47959"/>
              <a:gd name="connsiteX3" fmla="*/ 23189 w 43953"/>
              <a:gd name="connsiteY3" fmla="*/ 3291 h 47959"/>
              <a:gd name="connsiteX4" fmla="*/ 26482 w 43953"/>
              <a:gd name="connsiteY4" fmla="*/ 59 h 47959"/>
              <a:gd name="connsiteX5" fmla="*/ 30566 w 43953"/>
              <a:gd name="connsiteY5" fmla="*/ 2340 h 47959"/>
              <a:gd name="connsiteX6" fmla="*/ 36196 w 43953"/>
              <a:gd name="connsiteY6" fmla="*/ 549 h 47959"/>
              <a:gd name="connsiteX7" fmla="*/ 39051 w 43953"/>
              <a:gd name="connsiteY7" fmla="*/ 5435 h 47959"/>
              <a:gd name="connsiteX8" fmla="*/ 42715 w 43953"/>
              <a:gd name="connsiteY8" fmla="*/ 10177 h 47959"/>
              <a:gd name="connsiteX9" fmla="*/ 42551 w 43953"/>
              <a:gd name="connsiteY9" fmla="*/ 15319 h 47959"/>
              <a:gd name="connsiteX10" fmla="*/ 43749 w 43953"/>
              <a:gd name="connsiteY10" fmla="*/ 23181 h 47959"/>
              <a:gd name="connsiteX11" fmla="*/ 38137 w 43953"/>
              <a:gd name="connsiteY11" fmla="*/ 30063 h 47959"/>
              <a:gd name="connsiteX12" fmla="*/ 36128 w 43953"/>
              <a:gd name="connsiteY12" fmla="*/ 35960 h 47959"/>
              <a:gd name="connsiteX13" fmla="*/ 29288 w 43953"/>
              <a:gd name="connsiteY13" fmla="*/ 36674 h 47959"/>
              <a:gd name="connsiteX14" fmla="*/ 24400 w 43953"/>
              <a:gd name="connsiteY14" fmla="*/ 42965 h 47959"/>
              <a:gd name="connsiteX15" fmla="*/ 17213 w 43953"/>
              <a:gd name="connsiteY15" fmla="*/ 39125 h 47959"/>
              <a:gd name="connsiteX16" fmla="*/ 6537 w 43953"/>
              <a:gd name="connsiteY16" fmla="*/ 35331 h 47959"/>
              <a:gd name="connsiteX17" fmla="*/ 1843 w 43953"/>
              <a:gd name="connsiteY17" fmla="*/ 31109 h 47959"/>
              <a:gd name="connsiteX18" fmla="*/ 2846 w 43953"/>
              <a:gd name="connsiteY18" fmla="*/ 25410 h 47959"/>
              <a:gd name="connsiteX19" fmla="*/ 728 w 43953"/>
              <a:gd name="connsiteY19" fmla="*/ 19563 h 47959"/>
              <a:gd name="connsiteX20" fmla="*/ 4596 w 43953"/>
              <a:gd name="connsiteY20" fmla="*/ 14366 h 47959"/>
              <a:gd name="connsiteX21" fmla="*/ 4633 w 43953"/>
              <a:gd name="connsiteY21" fmla="*/ 14229 h 47959"/>
              <a:gd name="connsiteX0" fmla="*/ 295571 w 5430349"/>
              <a:gd name="connsiteY0" fmla="*/ 2423924 h 3508856"/>
              <a:gd name="connsiteX1" fmla="*/ 207775 w 5430349"/>
              <a:gd name="connsiteY1" fmla="*/ 2511720 h 3508856"/>
              <a:gd name="connsiteX2" fmla="*/ 295571 w 5430349"/>
              <a:gd name="connsiteY2" fmla="*/ 2423924 h 3508856"/>
              <a:gd name="connsiteX0" fmla="*/ 490330 w 5430349"/>
              <a:gd name="connsiteY0" fmla="*/ 2504393 h 3508856"/>
              <a:gd name="connsiteX1" fmla="*/ 0 w 5430349"/>
              <a:gd name="connsiteY1" fmla="*/ 3508246 h 3508856"/>
              <a:gd name="connsiteX2" fmla="*/ 490330 w 5430349"/>
              <a:gd name="connsiteY2" fmla="*/ 2504393 h 3508856"/>
              <a:gd name="connsiteX0" fmla="*/ 497923 w 5430349"/>
              <a:gd name="connsiteY0" fmla="*/ 2170985 h 3508856"/>
              <a:gd name="connsiteX1" fmla="*/ 234536 w 5430349"/>
              <a:gd name="connsiteY1" fmla="*/ 2434372 h 3508856"/>
              <a:gd name="connsiteX2" fmla="*/ 497923 w 5430349"/>
              <a:gd name="connsiteY2" fmla="*/ 2170985 h 3508856"/>
              <a:gd name="connsiteX0" fmla="*/ 5426 w 43953"/>
              <a:gd name="connsiteY0" fmla="*/ 26036 h 47959"/>
              <a:gd name="connsiteX1" fmla="*/ 2893 w 43953"/>
              <a:gd name="connsiteY1" fmla="*/ 25239 h 47959"/>
              <a:gd name="connsiteX2" fmla="*/ 7661 w 43953"/>
              <a:gd name="connsiteY2" fmla="*/ 34758 h 47959"/>
              <a:gd name="connsiteX3" fmla="*/ 6553 w 43953"/>
              <a:gd name="connsiteY3" fmla="*/ 35139 h 47959"/>
              <a:gd name="connsiteX4" fmla="*/ 17211 w 43953"/>
              <a:gd name="connsiteY4" fmla="*/ 38949 h 47959"/>
              <a:gd name="connsiteX5" fmla="*/ 16543 w 43953"/>
              <a:gd name="connsiteY5" fmla="*/ 37209 h 47959"/>
              <a:gd name="connsiteX6" fmla="*/ 29560 w 43953"/>
              <a:gd name="connsiteY6" fmla="*/ 34610 h 47959"/>
              <a:gd name="connsiteX7" fmla="*/ 29293 w 43953"/>
              <a:gd name="connsiteY7" fmla="*/ 36519 h 47959"/>
              <a:gd name="connsiteX8" fmla="*/ 34862 w 43953"/>
              <a:gd name="connsiteY8" fmla="*/ 22813 h 47959"/>
              <a:gd name="connsiteX9" fmla="*/ 38113 w 43953"/>
              <a:gd name="connsiteY9" fmla="*/ 29949 h 47959"/>
              <a:gd name="connsiteX10" fmla="*/ 42531 w 43953"/>
              <a:gd name="connsiteY10" fmla="*/ 15213 h 47959"/>
              <a:gd name="connsiteX11" fmla="*/ 41083 w 43953"/>
              <a:gd name="connsiteY11" fmla="*/ 17889 h 47959"/>
              <a:gd name="connsiteX12" fmla="*/ 39057 w 43953"/>
              <a:gd name="connsiteY12" fmla="*/ 5285 h 47959"/>
              <a:gd name="connsiteX13" fmla="*/ 39133 w 43953"/>
              <a:gd name="connsiteY13" fmla="*/ 6549 h 47959"/>
              <a:gd name="connsiteX14" fmla="*/ 29811 w 43953"/>
              <a:gd name="connsiteY14" fmla="*/ 3811 h 47959"/>
              <a:gd name="connsiteX15" fmla="*/ 30553 w 43953"/>
              <a:gd name="connsiteY15" fmla="*/ 2199 h 47959"/>
              <a:gd name="connsiteX16" fmla="*/ 22874 w 43953"/>
              <a:gd name="connsiteY16" fmla="*/ 4579 h 47959"/>
              <a:gd name="connsiteX17" fmla="*/ 23233 w 43953"/>
              <a:gd name="connsiteY17" fmla="*/ 3189 h 47959"/>
              <a:gd name="connsiteX18" fmla="*/ 14733 w 43953"/>
              <a:gd name="connsiteY18" fmla="*/ 5051 h 47959"/>
              <a:gd name="connsiteX19" fmla="*/ 16033 w 43953"/>
              <a:gd name="connsiteY19" fmla="*/ 6399 h 47959"/>
              <a:gd name="connsiteX20" fmla="*/ 4860 w 43953"/>
              <a:gd name="connsiteY20" fmla="*/ 15648 h 47959"/>
              <a:gd name="connsiteX21" fmla="*/ 4633 w 43953"/>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1234365 w 6166791"/>
              <a:gd name="connsiteY0" fmla="*/ 2170985 h 3508856"/>
              <a:gd name="connsiteX1" fmla="*/ 970978 w 6166791"/>
              <a:gd name="connsiteY1" fmla="*/ 2434372 h 3508856"/>
              <a:gd name="connsiteX2" fmla="*/ 1234365 w 6166791"/>
              <a:gd name="connsiteY2" fmla="*/ 2170985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970978 w 6166791"/>
              <a:gd name="connsiteY1" fmla="*/ 2434372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364691 w 6166791"/>
              <a:gd name="connsiteY1" fmla="*/ 2971085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364691 w 6166791"/>
              <a:gd name="connsiteY1" fmla="*/ 2971085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3219"/>
              <a:gd name="connsiteX1" fmla="*/ 12317 w 49914"/>
              <a:gd name="connsiteY1" fmla="*/ 6766 h 43219"/>
              <a:gd name="connsiteX2" fmla="*/ 20699 w 49914"/>
              <a:gd name="connsiteY2" fmla="*/ 5061 h 43219"/>
              <a:gd name="connsiteX3" fmla="*/ 29150 w 49914"/>
              <a:gd name="connsiteY3" fmla="*/ 3291 h 43219"/>
              <a:gd name="connsiteX4" fmla="*/ 32443 w 49914"/>
              <a:gd name="connsiteY4" fmla="*/ 59 h 43219"/>
              <a:gd name="connsiteX5" fmla="*/ 36527 w 49914"/>
              <a:gd name="connsiteY5" fmla="*/ 2340 h 43219"/>
              <a:gd name="connsiteX6" fmla="*/ 42157 w 49914"/>
              <a:gd name="connsiteY6" fmla="*/ 549 h 43219"/>
              <a:gd name="connsiteX7" fmla="*/ 45012 w 49914"/>
              <a:gd name="connsiteY7" fmla="*/ 5435 h 43219"/>
              <a:gd name="connsiteX8" fmla="*/ 48676 w 49914"/>
              <a:gd name="connsiteY8" fmla="*/ 10177 h 43219"/>
              <a:gd name="connsiteX9" fmla="*/ 48512 w 49914"/>
              <a:gd name="connsiteY9" fmla="*/ 15319 h 43219"/>
              <a:gd name="connsiteX10" fmla="*/ 49710 w 49914"/>
              <a:gd name="connsiteY10" fmla="*/ 23181 h 43219"/>
              <a:gd name="connsiteX11" fmla="*/ 44098 w 49914"/>
              <a:gd name="connsiteY11" fmla="*/ 30063 h 43219"/>
              <a:gd name="connsiteX12" fmla="*/ 42089 w 49914"/>
              <a:gd name="connsiteY12" fmla="*/ 35960 h 43219"/>
              <a:gd name="connsiteX13" fmla="*/ 35249 w 49914"/>
              <a:gd name="connsiteY13" fmla="*/ 36674 h 43219"/>
              <a:gd name="connsiteX14" fmla="*/ 30361 w 49914"/>
              <a:gd name="connsiteY14" fmla="*/ 42965 h 43219"/>
              <a:gd name="connsiteX15" fmla="*/ 23174 w 49914"/>
              <a:gd name="connsiteY15" fmla="*/ 39125 h 43219"/>
              <a:gd name="connsiteX16" fmla="*/ 12498 w 49914"/>
              <a:gd name="connsiteY16" fmla="*/ 35331 h 43219"/>
              <a:gd name="connsiteX17" fmla="*/ 7804 w 49914"/>
              <a:gd name="connsiteY17" fmla="*/ 31109 h 43219"/>
              <a:gd name="connsiteX18" fmla="*/ 8807 w 49914"/>
              <a:gd name="connsiteY18" fmla="*/ 25410 h 43219"/>
              <a:gd name="connsiteX19" fmla="*/ 6689 w 49914"/>
              <a:gd name="connsiteY19" fmla="*/ 19563 h 43219"/>
              <a:gd name="connsiteX20" fmla="*/ 10557 w 49914"/>
              <a:gd name="connsiteY20" fmla="*/ 14366 h 43219"/>
              <a:gd name="connsiteX21" fmla="*/ 10594 w 49914"/>
              <a:gd name="connsiteY21" fmla="*/ 14229 h 43219"/>
              <a:gd name="connsiteX0" fmla="*/ 1032013 w 6166791"/>
              <a:gd name="connsiteY0" fmla="*/ 2423924 h 3162060"/>
              <a:gd name="connsiteX1" fmla="*/ 0 w 6166791"/>
              <a:gd name="connsiteY1" fmla="*/ 2471964 h 3162060"/>
              <a:gd name="connsiteX2" fmla="*/ 1032013 w 6166791"/>
              <a:gd name="connsiteY2" fmla="*/ 2423924 h 3162060"/>
              <a:gd name="connsiteX0" fmla="*/ 1226772 w 6166791"/>
              <a:gd name="connsiteY0" fmla="*/ 2504393 h 3162060"/>
              <a:gd name="connsiteX1" fmla="*/ 1342729 w 6166791"/>
              <a:gd name="connsiteY1" fmla="*/ 2603785 h 3162060"/>
              <a:gd name="connsiteX2" fmla="*/ 1226772 w 6166791"/>
              <a:gd name="connsiteY2" fmla="*/ 2504393 h 3162060"/>
              <a:gd name="connsiteX0" fmla="*/ 369661 w 6166791"/>
              <a:gd name="connsiteY0" fmla="*/ 2111350 h 3162060"/>
              <a:gd name="connsiteX1" fmla="*/ 364691 w 6166791"/>
              <a:gd name="connsiteY1" fmla="*/ 2971085 h 3162060"/>
              <a:gd name="connsiteX2" fmla="*/ 369661 w 6166791"/>
              <a:gd name="connsiteY2" fmla="*/ 2111350 h 3162060"/>
              <a:gd name="connsiteX0" fmla="*/ 11387 w 49914"/>
              <a:gd name="connsiteY0" fmla="*/ 26036 h 43219"/>
              <a:gd name="connsiteX1" fmla="*/ 8854 w 49914"/>
              <a:gd name="connsiteY1" fmla="*/ 25239 h 43219"/>
              <a:gd name="connsiteX2" fmla="*/ 13622 w 49914"/>
              <a:gd name="connsiteY2" fmla="*/ 34758 h 43219"/>
              <a:gd name="connsiteX3" fmla="*/ 12514 w 49914"/>
              <a:gd name="connsiteY3" fmla="*/ 35139 h 43219"/>
              <a:gd name="connsiteX4" fmla="*/ 23172 w 49914"/>
              <a:gd name="connsiteY4" fmla="*/ 38949 h 43219"/>
              <a:gd name="connsiteX5" fmla="*/ 22504 w 49914"/>
              <a:gd name="connsiteY5" fmla="*/ 37209 h 43219"/>
              <a:gd name="connsiteX6" fmla="*/ 35521 w 49914"/>
              <a:gd name="connsiteY6" fmla="*/ 34610 h 43219"/>
              <a:gd name="connsiteX7" fmla="*/ 35254 w 49914"/>
              <a:gd name="connsiteY7" fmla="*/ 36519 h 43219"/>
              <a:gd name="connsiteX8" fmla="*/ 40823 w 49914"/>
              <a:gd name="connsiteY8" fmla="*/ 22813 h 43219"/>
              <a:gd name="connsiteX9" fmla="*/ 44074 w 49914"/>
              <a:gd name="connsiteY9" fmla="*/ 29949 h 43219"/>
              <a:gd name="connsiteX10" fmla="*/ 48492 w 49914"/>
              <a:gd name="connsiteY10" fmla="*/ 15213 h 43219"/>
              <a:gd name="connsiteX11" fmla="*/ 47044 w 49914"/>
              <a:gd name="connsiteY11" fmla="*/ 17889 h 43219"/>
              <a:gd name="connsiteX12" fmla="*/ 45018 w 49914"/>
              <a:gd name="connsiteY12" fmla="*/ 5285 h 43219"/>
              <a:gd name="connsiteX13" fmla="*/ 45094 w 49914"/>
              <a:gd name="connsiteY13" fmla="*/ 6549 h 43219"/>
              <a:gd name="connsiteX14" fmla="*/ 35772 w 49914"/>
              <a:gd name="connsiteY14" fmla="*/ 3811 h 43219"/>
              <a:gd name="connsiteX15" fmla="*/ 36514 w 49914"/>
              <a:gd name="connsiteY15" fmla="*/ 2199 h 43219"/>
              <a:gd name="connsiteX16" fmla="*/ 28835 w 49914"/>
              <a:gd name="connsiteY16" fmla="*/ 4579 h 43219"/>
              <a:gd name="connsiteX17" fmla="*/ 29194 w 49914"/>
              <a:gd name="connsiteY17" fmla="*/ 3189 h 43219"/>
              <a:gd name="connsiteX18" fmla="*/ 20694 w 49914"/>
              <a:gd name="connsiteY18" fmla="*/ 5051 h 43219"/>
              <a:gd name="connsiteX19" fmla="*/ 21994 w 49914"/>
              <a:gd name="connsiteY19" fmla="*/ 6399 h 43219"/>
              <a:gd name="connsiteX20" fmla="*/ 10821 w 49914"/>
              <a:gd name="connsiteY20" fmla="*/ 15648 h 43219"/>
              <a:gd name="connsiteX21" fmla="*/ 10594 w 49914"/>
              <a:gd name="connsiteY21" fmla="*/ 14229 h 4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914" h="43219">
                <a:moveTo>
                  <a:pt x="10594" y="14229"/>
                </a:moveTo>
                <a:cubicBezTo>
                  <a:pt x="10323" y="11516"/>
                  <a:pt x="10955" y="8780"/>
                  <a:pt x="12317" y="6766"/>
                </a:cubicBezTo>
                <a:cubicBezTo>
                  <a:pt x="14469" y="3585"/>
                  <a:pt x="17958" y="2876"/>
                  <a:pt x="20699" y="5061"/>
                </a:cubicBezTo>
                <a:cubicBezTo>
                  <a:pt x="22372" y="768"/>
                  <a:pt x="26608" y="-119"/>
                  <a:pt x="29150" y="3291"/>
                </a:cubicBezTo>
                <a:cubicBezTo>
                  <a:pt x="29791" y="1542"/>
                  <a:pt x="31022" y="333"/>
                  <a:pt x="32443" y="59"/>
                </a:cubicBezTo>
                <a:cubicBezTo>
                  <a:pt x="34007" y="-243"/>
                  <a:pt x="35569" y="629"/>
                  <a:pt x="36527" y="2340"/>
                </a:cubicBezTo>
                <a:cubicBezTo>
                  <a:pt x="37909" y="126"/>
                  <a:pt x="40195" y="-601"/>
                  <a:pt x="42157" y="549"/>
                </a:cubicBezTo>
                <a:cubicBezTo>
                  <a:pt x="43652" y="1425"/>
                  <a:pt x="44724" y="3259"/>
                  <a:pt x="45012" y="5435"/>
                </a:cubicBezTo>
                <a:cubicBezTo>
                  <a:pt x="46740" y="6077"/>
                  <a:pt x="48116" y="7857"/>
                  <a:pt x="48676" y="10177"/>
                </a:cubicBezTo>
                <a:cubicBezTo>
                  <a:pt x="49083" y="11861"/>
                  <a:pt x="49025" y="13690"/>
                  <a:pt x="48512" y="15319"/>
                </a:cubicBezTo>
                <a:cubicBezTo>
                  <a:pt x="49773" y="17553"/>
                  <a:pt x="50214" y="20449"/>
                  <a:pt x="49710" y="23181"/>
                </a:cubicBezTo>
                <a:cubicBezTo>
                  <a:pt x="49040" y="26813"/>
                  <a:pt x="46822" y="29533"/>
                  <a:pt x="44098" y="30063"/>
                </a:cubicBezTo>
                <a:cubicBezTo>
                  <a:pt x="44085" y="32330"/>
                  <a:pt x="43352" y="34480"/>
                  <a:pt x="42089" y="35960"/>
                </a:cubicBezTo>
                <a:cubicBezTo>
                  <a:pt x="40170" y="38209"/>
                  <a:pt x="37398" y="38498"/>
                  <a:pt x="35249" y="36674"/>
                </a:cubicBezTo>
                <a:cubicBezTo>
                  <a:pt x="34554" y="39807"/>
                  <a:pt x="32693" y="42202"/>
                  <a:pt x="30361" y="42965"/>
                </a:cubicBezTo>
                <a:cubicBezTo>
                  <a:pt x="27613" y="43864"/>
                  <a:pt x="24745" y="42332"/>
                  <a:pt x="23174" y="39125"/>
                </a:cubicBezTo>
                <a:cubicBezTo>
                  <a:pt x="19466" y="42169"/>
                  <a:pt x="14650" y="40458"/>
                  <a:pt x="12498" y="35331"/>
                </a:cubicBezTo>
                <a:cubicBezTo>
                  <a:pt x="10384" y="35668"/>
                  <a:pt x="8399" y="33883"/>
                  <a:pt x="7804" y="31109"/>
                </a:cubicBezTo>
                <a:cubicBezTo>
                  <a:pt x="7373" y="29102"/>
                  <a:pt x="7754" y="26936"/>
                  <a:pt x="8807" y="25410"/>
                </a:cubicBezTo>
                <a:cubicBezTo>
                  <a:pt x="7313" y="24213"/>
                  <a:pt x="6481" y="21916"/>
                  <a:pt x="6689" y="19563"/>
                </a:cubicBezTo>
                <a:cubicBezTo>
                  <a:pt x="6933" y="16808"/>
                  <a:pt x="8539" y="14650"/>
                  <a:pt x="10557" y="14366"/>
                </a:cubicBezTo>
                <a:cubicBezTo>
                  <a:pt x="10569" y="14320"/>
                  <a:pt x="10582" y="14275"/>
                  <a:pt x="10594" y="14229"/>
                </a:cubicBezTo>
                <a:close/>
              </a:path>
              <a:path w="6166791" h="3162060">
                <a:moveTo>
                  <a:pt x="1032013" y="2423924"/>
                </a:moveTo>
                <a:lnTo>
                  <a:pt x="0" y="2471964"/>
                </a:lnTo>
                <a:lnTo>
                  <a:pt x="1032013" y="2423924"/>
                </a:lnTo>
                <a:close/>
              </a:path>
              <a:path w="6166791" h="3162060">
                <a:moveTo>
                  <a:pt x="1226772" y="2504393"/>
                </a:moveTo>
                <a:cubicBezTo>
                  <a:pt x="1226772" y="2504393"/>
                  <a:pt x="1371994" y="2633050"/>
                  <a:pt x="1342729" y="2603785"/>
                </a:cubicBezTo>
                <a:lnTo>
                  <a:pt x="1226772" y="2504393"/>
                </a:lnTo>
                <a:close/>
              </a:path>
              <a:path w="6166791" h="3162060">
                <a:moveTo>
                  <a:pt x="369661" y="2111350"/>
                </a:moveTo>
                <a:cubicBezTo>
                  <a:pt x="368004" y="2397928"/>
                  <a:pt x="366348" y="2684507"/>
                  <a:pt x="364691" y="2971085"/>
                </a:cubicBezTo>
                <a:cubicBezTo>
                  <a:pt x="366348" y="2684507"/>
                  <a:pt x="369661" y="2111350"/>
                  <a:pt x="369661" y="2111350"/>
                </a:cubicBezTo>
                <a:close/>
              </a:path>
              <a:path w="49914" h="43219" fill="none" extrusionOk="0">
                <a:moveTo>
                  <a:pt x="11387" y="26036"/>
                </a:moveTo>
                <a:cubicBezTo>
                  <a:pt x="10503" y="26130"/>
                  <a:pt x="9619" y="25852"/>
                  <a:pt x="8854" y="25239"/>
                </a:cubicBezTo>
                <a:moveTo>
                  <a:pt x="13622" y="34758"/>
                </a:moveTo>
                <a:cubicBezTo>
                  <a:pt x="13267" y="34951"/>
                  <a:pt x="12894" y="35079"/>
                  <a:pt x="12514" y="35139"/>
                </a:cubicBezTo>
                <a:moveTo>
                  <a:pt x="23172" y="38949"/>
                </a:moveTo>
                <a:cubicBezTo>
                  <a:pt x="22905" y="38403"/>
                  <a:pt x="22681" y="37820"/>
                  <a:pt x="22504" y="37209"/>
                </a:cubicBezTo>
                <a:moveTo>
                  <a:pt x="35521" y="34610"/>
                </a:moveTo>
                <a:cubicBezTo>
                  <a:pt x="35482" y="35257"/>
                  <a:pt x="35392" y="35897"/>
                  <a:pt x="35254" y="36519"/>
                </a:cubicBezTo>
                <a:moveTo>
                  <a:pt x="40823" y="22813"/>
                </a:moveTo>
                <a:cubicBezTo>
                  <a:pt x="42827" y="24141"/>
                  <a:pt x="44092" y="26917"/>
                  <a:pt x="44074" y="29949"/>
                </a:cubicBezTo>
                <a:moveTo>
                  <a:pt x="48492" y="15213"/>
                </a:moveTo>
                <a:cubicBezTo>
                  <a:pt x="48167" y="16245"/>
                  <a:pt x="47672" y="17161"/>
                  <a:pt x="47044" y="17889"/>
                </a:cubicBezTo>
                <a:moveTo>
                  <a:pt x="45018" y="5285"/>
                </a:moveTo>
                <a:cubicBezTo>
                  <a:pt x="45073" y="5702"/>
                  <a:pt x="45099" y="6125"/>
                  <a:pt x="45094" y="6549"/>
                </a:cubicBezTo>
                <a:moveTo>
                  <a:pt x="35772" y="3811"/>
                </a:moveTo>
                <a:cubicBezTo>
                  <a:pt x="35961" y="3228"/>
                  <a:pt x="36210" y="2685"/>
                  <a:pt x="36514" y="2199"/>
                </a:cubicBezTo>
                <a:moveTo>
                  <a:pt x="28835" y="4579"/>
                </a:moveTo>
                <a:cubicBezTo>
                  <a:pt x="28912" y="4097"/>
                  <a:pt x="29033" y="3630"/>
                  <a:pt x="29194" y="3189"/>
                </a:cubicBezTo>
                <a:moveTo>
                  <a:pt x="20694" y="5051"/>
                </a:moveTo>
                <a:cubicBezTo>
                  <a:pt x="21166" y="5427"/>
                  <a:pt x="21602" y="5880"/>
                  <a:pt x="21994" y="6399"/>
                </a:cubicBezTo>
                <a:moveTo>
                  <a:pt x="10821" y="15648"/>
                </a:moveTo>
                <a:cubicBezTo>
                  <a:pt x="10718" y="15184"/>
                  <a:pt x="10642" y="14710"/>
                  <a:pt x="10594" y="14229"/>
                </a:cubicBezTo>
              </a:path>
            </a:pathLst>
          </a:custGeom>
          <a:solidFill>
            <a:schemeClr val="accent3">
              <a:lumMod val="60000"/>
              <a:lumOff val="40000"/>
              <a:alpha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4" name="Rectangle 23">
            <a:extLst>
              <a:ext uri="{FF2B5EF4-FFF2-40B4-BE49-F238E27FC236}">
                <a16:creationId xmlns="" xmlns:a16="http://schemas.microsoft.com/office/drawing/2014/main" id="{05D6BEFF-A1F7-4489-98D6-434CB68E6DC2}"/>
              </a:ext>
            </a:extLst>
          </p:cNvPr>
          <p:cNvSpPr/>
          <p:nvPr/>
        </p:nvSpPr>
        <p:spPr>
          <a:xfrm>
            <a:off x="4492096" y="1376039"/>
            <a:ext cx="3041566" cy="3737499"/>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0706751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hought Bubble: Cloud 2">
            <a:extLst>
              <a:ext uri="{FF2B5EF4-FFF2-40B4-BE49-F238E27FC236}">
                <a16:creationId xmlns="" xmlns:a16="http://schemas.microsoft.com/office/drawing/2014/main" id="{83927908-89A9-4042-856C-0220195AA285}"/>
              </a:ext>
            </a:extLst>
          </p:cNvPr>
          <p:cNvSpPr/>
          <p:nvPr/>
        </p:nvSpPr>
        <p:spPr>
          <a:xfrm>
            <a:off x="1858617" y="2261384"/>
            <a:ext cx="7146235" cy="1831222"/>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292802 w 5337313"/>
              <a:gd name="connsiteY0" fmla="*/ 2522036 h 3160644"/>
              <a:gd name="connsiteX1" fmla="*/ 205006 w 5337313"/>
              <a:gd name="connsiteY1" fmla="*/ 2609832 h 3160644"/>
              <a:gd name="connsiteX2" fmla="*/ 117210 w 5337313"/>
              <a:gd name="connsiteY2" fmla="*/ 2522036 h 3160644"/>
              <a:gd name="connsiteX3" fmla="*/ 205006 w 5337313"/>
              <a:gd name="connsiteY3" fmla="*/ 2434240 h 3160644"/>
              <a:gd name="connsiteX4" fmla="*/ 292802 w 5337313"/>
              <a:gd name="connsiteY4" fmla="*/ 2522036 h 3160644"/>
              <a:gd name="connsiteX0" fmla="*/ 399765 w 5337313"/>
              <a:gd name="connsiteY0" fmla="*/ 2514709 h 3160644"/>
              <a:gd name="connsiteX1" fmla="*/ 224174 w 5337313"/>
              <a:gd name="connsiteY1" fmla="*/ 2690300 h 3160644"/>
              <a:gd name="connsiteX2" fmla="*/ 48583 w 5337313"/>
              <a:gd name="connsiteY2" fmla="*/ 2514709 h 3160644"/>
              <a:gd name="connsiteX3" fmla="*/ 224174 w 5337313"/>
              <a:gd name="connsiteY3" fmla="*/ 2339118 h 3160644"/>
              <a:gd name="connsiteX4" fmla="*/ 399765 w 5337313"/>
              <a:gd name="connsiteY4" fmla="*/ 2514709 h 3160644"/>
              <a:gd name="connsiteX0" fmla="*/ 670745 w 5337313"/>
              <a:gd name="connsiteY0" fmla="*/ 2444688 h 3160644"/>
              <a:gd name="connsiteX1" fmla="*/ 407358 w 5337313"/>
              <a:gd name="connsiteY1" fmla="*/ 2708075 h 3160644"/>
              <a:gd name="connsiteX2" fmla="*/ 143971 w 5337313"/>
              <a:gd name="connsiteY2" fmla="*/ 2444688 h 3160644"/>
              <a:gd name="connsiteX3" fmla="*/ 407358 w 5337313"/>
              <a:gd name="connsiteY3" fmla="*/ 2181301 h 3160644"/>
              <a:gd name="connsiteX4" fmla="*/ 670745 w 5337313"/>
              <a:gd name="connsiteY4" fmla="*/ 2444688 h 3160644"/>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4847 w 44167"/>
              <a:gd name="connsiteY0" fmla="*/ 14229 h 43219"/>
              <a:gd name="connsiteX1" fmla="*/ 6570 w 44167"/>
              <a:gd name="connsiteY1" fmla="*/ 6766 h 43219"/>
              <a:gd name="connsiteX2" fmla="*/ 14952 w 44167"/>
              <a:gd name="connsiteY2" fmla="*/ 5061 h 43219"/>
              <a:gd name="connsiteX3" fmla="*/ 23403 w 44167"/>
              <a:gd name="connsiteY3" fmla="*/ 3291 h 43219"/>
              <a:gd name="connsiteX4" fmla="*/ 26696 w 44167"/>
              <a:gd name="connsiteY4" fmla="*/ 59 h 43219"/>
              <a:gd name="connsiteX5" fmla="*/ 30780 w 44167"/>
              <a:gd name="connsiteY5" fmla="*/ 2340 h 43219"/>
              <a:gd name="connsiteX6" fmla="*/ 36410 w 44167"/>
              <a:gd name="connsiteY6" fmla="*/ 549 h 43219"/>
              <a:gd name="connsiteX7" fmla="*/ 39265 w 44167"/>
              <a:gd name="connsiteY7" fmla="*/ 5435 h 43219"/>
              <a:gd name="connsiteX8" fmla="*/ 42929 w 44167"/>
              <a:gd name="connsiteY8" fmla="*/ 10177 h 43219"/>
              <a:gd name="connsiteX9" fmla="*/ 42765 w 44167"/>
              <a:gd name="connsiteY9" fmla="*/ 15319 h 43219"/>
              <a:gd name="connsiteX10" fmla="*/ 43963 w 44167"/>
              <a:gd name="connsiteY10" fmla="*/ 23181 h 43219"/>
              <a:gd name="connsiteX11" fmla="*/ 38351 w 44167"/>
              <a:gd name="connsiteY11" fmla="*/ 30063 h 43219"/>
              <a:gd name="connsiteX12" fmla="*/ 36342 w 44167"/>
              <a:gd name="connsiteY12" fmla="*/ 35960 h 43219"/>
              <a:gd name="connsiteX13" fmla="*/ 29502 w 44167"/>
              <a:gd name="connsiteY13" fmla="*/ 36674 h 43219"/>
              <a:gd name="connsiteX14" fmla="*/ 24614 w 44167"/>
              <a:gd name="connsiteY14" fmla="*/ 42965 h 43219"/>
              <a:gd name="connsiteX15" fmla="*/ 17427 w 44167"/>
              <a:gd name="connsiteY15" fmla="*/ 39125 h 43219"/>
              <a:gd name="connsiteX16" fmla="*/ 6751 w 44167"/>
              <a:gd name="connsiteY16" fmla="*/ 35331 h 43219"/>
              <a:gd name="connsiteX17" fmla="*/ 2057 w 44167"/>
              <a:gd name="connsiteY17" fmla="*/ 31109 h 43219"/>
              <a:gd name="connsiteX18" fmla="*/ 3060 w 44167"/>
              <a:gd name="connsiteY18" fmla="*/ 25410 h 43219"/>
              <a:gd name="connsiteX19" fmla="*/ 942 w 44167"/>
              <a:gd name="connsiteY19" fmla="*/ 19563 h 43219"/>
              <a:gd name="connsiteX20" fmla="*/ 4810 w 44167"/>
              <a:gd name="connsiteY20" fmla="*/ 14366 h 43219"/>
              <a:gd name="connsiteX21" fmla="*/ 4847 w 44167"/>
              <a:gd name="connsiteY21" fmla="*/ 14229 h 43219"/>
              <a:gd name="connsiteX0" fmla="*/ 409801 w 5456783"/>
              <a:gd name="connsiteY0" fmla="*/ 2511720 h 3162034"/>
              <a:gd name="connsiteX1" fmla="*/ 322005 w 5456783"/>
              <a:gd name="connsiteY1" fmla="*/ 2599516 h 3162034"/>
              <a:gd name="connsiteX2" fmla="*/ 234209 w 5456783"/>
              <a:gd name="connsiteY2" fmla="*/ 2511720 h 3162034"/>
              <a:gd name="connsiteX3" fmla="*/ 322005 w 5456783"/>
              <a:gd name="connsiteY3" fmla="*/ 2423924 h 3162034"/>
              <a:gd name="connsiteX4" fmla="*/ 409801 w 5456783"/>
              <a:gd name="connsiteY4" fmla="*/ 2511720 h 3162034"/>
              <a:gd name="connsiteX0" fmla="*/ 516764 w 5456783"/>
              <a:gd name="connsiteY0" fmla="*/ 2504393 h 3162034"/>
              <a:gd name="connsiteX1" fmla="*/ 23121 w 5456783"/>
              <a:gd name="connsiteY1" fmla="*/ 2948340 h 3162034"/>
              <a:gd name="connsiteX2" fmla="*/ 165582 w 5456783"/>
              <a:gd name="connsiteY2" fmla="*/ 2504393 h 3162034"/>
              <a:gd name="connsiteX3" fmla="*/ 341173 w 5456783"/>
              <a:gd name="connsiteY3" fmla="*/ 2328802 h 3162034"/>
              <a:gd name="connsiteX4" fmla="*/ 516764 w 5456783"/>
              <a:gd name="connsiteY4" fmla="*/ 2504393 h 3162034"/>
              <a:gd name="connsiteX0" fmla="*/ 787744 w 5456783"/>
              <a:gd name="connsiteY0" fmla="*/ 2434372 h 3162034"/>
              <a:gd name="connsiteX1" fmla="*/ 524357 w 5456783"/>
              <a:gd name="connsiteY1" fmla="*/ 2697759 h 3162034"/>
              <a:gd name="connsiteX2" fmla="*/ 260970 w 5456783"/>
              <a:gd name="connsiteY2" fmla="*/ 2434372 h 3162034"/>
              <a:gd name="connsiteX3" fmla="*/ 524357 w 5456783"/>
              <a:gd name="connsiteY3" fmla="*/ 2170985 h 3162034"/>
              <a:gd name="connsiteX4" fmla="*/ 787744 w 5456783"/>
              <a:gd name="connsiteY4" fmla="*/ 2434372 h 3162034"/>
              <a:gd name="connsiteX0" fmla="*/ 5640 w 44167"/>
              <a:gd name="connsiteY0" fmla="*/ 26036 h 43219"/>
              <a:gd name="connsiteX1" fmla="*/ 3107 w 44167"/>
              <a:gd name="connsiteY1" fmla="*/ 25239 h 43219"/>
              <a:gd name="connsiteX2" fmla="*/ 7875 w 44167"/>
              <a:gd name="connsiteY2" fmla="*/ 34758 h 43219"/>
              <a:gd name="connsiteX3" fmla="*/ 6767 w 44167"/>
              <a:gd name="connsiteY3" fmla="*/ 35139 h 43219"/>
              <a:gd name="connsiteX4" fmla="*/ 17425 w 44167"/>
              <a:gd name="connsiteY4" fmla="*/ 38949 h 43219"/>
              <a:gd name="connsiteX5" fmla="*/ 16757 w 44167"/>
              <a:gd name="connsiteY5" fmla="*/ 37209 h 43219"/>
              <a:gd name="connsiteX6" fmla="*/ 29774 w 44167"/>
              <a:gd name="connsiteY6" fmla="*/ 34610 h 43219"/>
              <a:gd name="connsiteX7" fmla="*/ 29507 w 44167"/>
              <a:gd name="connsiteY7" fmla="*/ 36519 h 43219"/>
              <a:gd name="connsiteX8" fmla="*/ 35076 w 44167"/>
              <a:gd name="connsiteY8" fmla="*/ 22813 h 43219"/>
              <a:gd name="connsiteX9" fmla="*/ 38327 w 44167"/>
              <a:gd name="connsiteY9" fmla="*/ 29949 h 43219"/>
              <a:gd name="connsiteX10" fmla="*/ 42745 w 44167"/>
              <a:gd name="connsiteY10" fmla="*/ 15213 h 43219"/>
              <a:gd name="connsiteX11" fmla="*/ 41297 w 44167"/>
              <a:gd name="connsiteY11" fmla="*/ 17889 h 43219"/>
              <a:gd name="connsiteX12" fmla="*/ 39271 w 44167"/>
              <a:gd name="connsiteY12" fmla="*/ 5285 h 43219"/>
              <a:gd name="connsiteX13" fmla="*/ 39347 w 44167"/>
              <a:gd name="connsiteY13" fmla="*/ 6549 h 43219"/>
              <a:gd name="connsiteX14" fmla="*/ 30025 w 44167"/>
              <a:gd name="connsiteY14" fmla="*/ 3811 h 43219"/>
              <a:gd name="connsiteX15" fmla="*/ 30767 w 44167"/>
              <a:gd name="connsiteY15" fmla="*/ 2199 h 43219"/>
              <a:gd name="connsiteX16" fmla="*/ 23088 w 44167"/>
              <a:gd name="connsiteY16" fmla="*/ 4579 h 43219"/>
              <a:gd name="connsiteX17" fmla="*/ 23447 w 44167"/>
              <a:gd name="connsiteY17" fmla="*/ 3189 h 43219"/>
              <a:gd name="connsiteX18" fmla="*/ 14947 w 44167"/>
              <a:gd name="connsiteY18" fmla="*/ 5051 h 43219"/>
              <a:gd name="connsiteX19" fmla="*/ 16247 w 44167"/>
              <a:gd name="connsiteY19" fmla="*/ 6399 h 43219"/>
              <a:gd name="connsiteX20" fmla="*/ 5074 w 44167"/>
              <a:gd name="connsiteY20" fmla="*/ 15648 h 43219"/>
              <a:gd name="connsiteX21" fmla="*/ 4847 w 4416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209576 w 5344354"/>
              <a:gd name="connsiteY1" fmla="*/ 2599516 h 3162034"/>
              <a:gd name="connsiteX2" fmla="*/ 121780 w 5344354"/>
              <a:gd name="connsiteY2" fmla="*/ 2511720 h 3162034"/>
              <a:gd name="connsiteX3" fmla="*/ 209576 w 5344354"/>
              <a:gd name="connsiteY3" fmla="*/ 2423924 h 3162034"/>
              <a:gd name="connsiteX4" fmla="*/ 297372 w 5344354"/>
              <a:gd name="connsiteY4" fmla="*/ 2511720 h 3162034"/>
              <a:gd name="connsiteX0" fmla="*/ 404335 w 5344354"/>
              <a:gd name="connsiteY0" fmla="*/ 2504393 h 3162034"/>
              <a:gd name="connsiteX1" fmla="*/ 53153 w 5344354"/>
              <a:gd name="connsiteY1" fmla="*/ 2504393 h 3162034"/>
              <a:gd name="connsiteX2" fmla="*/ 228744 w 5344354"/>
              <a:gd name="connsiteY2" fmla="*/ 2328802 h 3162034"/>
              <a:gd name="connsiteX3" fmla="*/ 404335 w 5344354"/>
              <a:gd name="connsiteY3"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121780 w 5344354"/>
              <a:gd name="connsiteY1" fmla="*/ 2511720 h 3162034"/>
              <a:gd name="connsiteX2" fmla="*/ 209576 w 5344354"/>
              <a:gd name="connsiteY2" fmla="*/ 2423924 h 3162034"/>
              <a:gd name="connsiteX3" fmla="*/ 297372 w 5344354"/>
              <a:gd name="connsiteY3" fmla="*/ 2511720 h 3162034"/>
              <a:gd name="connsiteX0" fmla="*/ 404335 w 5344354"/>
              <a:gd name="connsiteY0" fmla="*/ 2504393 h 3162034"/>
              <a:gd name="connsiteX1" fmla="*/ 53153 w 5344354"/>
              <a:gd name="connsiteY1" fmla="*/ 2504393 h 3162034"/>
              <a:gd name="connsiteX2" fmla="*/ 228744 w 5344354"/>
              <a:gd name="connsiteY2" fmla="*/ 2328802 h 3162034"/>
              <a:gd name="connsiteX3" fmla="*/ 404335 w 5344354"/>
              <a:gd name="connsiteY3"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121780 w 5344354"/>
              <a:gd name="connsiteY1" fmla="*/ 2511720 h 3162034"/>
              <a:gd name="connsiteX2" fmla="*/ 209576 w 5344354"/>
              <a:gd name="connsiteY2" fmla="*/ 2423924 h 3162034"/>
              <a:gd name="connsiteX3" fmla="*/ 297372 w 5344354"/>
              <a:gd name="connsiteY3" fmla="*/ 2511720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148541 w 5344354"/>
              <a:gd name="connsiteY1" fmla="*/ 2434372 h 3162034"/>
              <a:gd name="connsiteX2" fmla="*/ 411928 w 5344354"/>
              <a:gd name="connsiteY2" fmla="*/ 2170985 h 3162034"/>
              <a:gd name="connsiteX3" fmla="*/ 675315 w 5344354"/>
              <a:gd name="connsiteY3"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411928 w 5344354"/>
              <a:gd name="connsiteY0" fmla="*/ 2170985 h 3162034"/>
              <a:gd name="connsiteX1" fmla="*/ 148541 w 5344354"/>
              <a:gd name="connsiteY1" fmla="*/ 2434372 h 3162034"/>
              <a:gd name="connsiteX2" fmla="*/ 411928 w 5344354"/>
              <a:gd name="connsiteY2" fmla="*/ 2170985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4633 w 43953"/>
              <a:gd name="connsiteY0" fmla="*/ 14229 h 47959"/>
              <a:gd name="connsiteX1" fmla="*/ 6356 w 43953"/>
              <a:gd name="connsiteY1" fmla="*/ 6766 h 47959"/>
              <a:gd name="connsiteX2" fmla="*/ 14738 w 43953"/>
              <a:gd name="connsiteY2" fmla="*/ 5061 h 47959"/>
              <a:gd name="connsiteX3" fmla="*/ 23189 w 43953"/>
              <a:gd name="connsiteY3" fmla="*/ 3291 h 47959"/>
              <a:gd name="connsiteX4" fmla="*/ 26482 w 43953"/>
              <a:gd name="connsiteY4" fmla="*/ 59 h 47959"/>
              <a:gd name="connsiteX5" fmla="*/ 30566 w 43953"/>
              <a:gd name="connsiteY5" fmla="*/ 2340 h 47959"/>
              <a:gd name="connsiteX6" fmla="*/ 36196 w 43953"/>
              <a:gd name="connsiteY6" fmla="*/ 549 h 47959"/>
              <a:gd name="connsiteX7" fmla="*/ 39051 w 43953"/>
              <a:gd name="connsiteY7" fmla="*/ 5435 h 47959"/>
              <a:gd name="connsiteX8" fmla="*/ 42715 w 43953"/>
              <a:gd name="connsiteY8" fmla="*/ 10177 h 47959"/>
              <a:gd name="connsiteX9" fmla="*/ 42551 w 43953"/>
              <a:gd name="connsiteY9" fmla="*/ 15319 h 47959"/>
              <a:gd name="connsiteX10" fmla="*/ 43749 w 43953"/>
              <a:gd name="connsiteY10" fmla="*/ 23181 h 47959"/>
              <a:gd name="connsiteX11" fmla="*/ 38137 w 43953"/>
              <a:gd name="connsiteY11" fmla="*/ 30063 h 47959"/>
              <a:gd name="connsiteX12" fmla="*/ 36128 w 43953"/>
              <a:gd name="connsiteY12" fmla="*/ 35960 h 47959"/>
              <a:gd name="connsiteX13" fmla="*/ 29288 w 43953"/>
              <a:gd name="connsiteY13" fmla="*/ 36674 h 47959"/>
              <a:gd name="connsiteX14" fmla="*/ 24400 w 43953"/>
              <a:gd name="connsiteY14" fmla="*/ 42965 h 47959"/>
              <a:gd name="connsiteX15" fmla="*/ 17213 w 43953"/>
              <a:gd name="connsiteY15" fmla="*/ 39125 h 47959"/>
              <a:gd name="connsiteX16" fmla="*/ 6537 w 43953"/>
              <a:gd name="connsiteY16" fmla="*/ 35331 h 47959"/>
              <a:gd name="connsiteX17" fmla="*/ 1843 w 43953"/>
              <a:gd name="connsiteY17" fmla="*/ 31109 h 47959"/>
              <a:gd name="connsiteX18" fmla="*/ 2846 w 43953"/>
              <a:gd name="connsiteY18" fmla="*/ 25410 h 47959"/>
              <a:gd name="connsiteX19" fmla="*/ 728 w 43953"/>
              <a:gd name="connsiteY19" fmla="*/ 19563 h 47959"/>
              <a:gd name="connsiteX20" fmla="*/ 4596 w 43953"/>
              <a:gd name="connsiteY20" fmla="*/ 14366 h 47959"/>
              <a:gd name="connsiteX21" fmla="*/ 4633 w 43953"/>
              <a:gd name="connsiteY21" fmla="*/ 14229 h 47959"/>
              <a:gd name="connsiteX0" fmla="*/ 295571 w 5430349"/>
              <a:gd name="connsiteY0" fmla="*/ 2423924 h 3508856"/>
              <a:gd name="connsiteX1" fmla="*/ 207775 w 5430349"/>
              <a:gd name="connsiteY1" fmla="*/ 2511720 h 3508856"/>
              <a:gd name="connsiteX2" fmla="*/ 295571 w 5430349"/>
              <a:gd name="connsiteY2" fmla="*/ 2423924 h 3508856"/>
              <a:gd name="connsiteX0" fmla="*/ 490330 w 5430349"/>
              <a:gd name="connsiteY0" fmla="*/ 2504393 h 3508856"/>
              <a:gd name="connsiteX1" fmla="*/ 0 w 5430349"/>
              <a:gd name="connsiteY1" fmla="*/ 3508246 h 3508856"/>
              <a:gd name="connsiteX2" fmla="*/ 490330 w 5430349"/>
              <a:gd name="connsiteY2" fmla="*/ 2504393 h 3508856"/>
              <a:gd name="connsiteX0" fmla="*/ 497923 w 5430349"/>
              <a:gd name="connsiteY0" fmla="*/ 2170985 h 3508856"/>
              <a:gd name="connsiteX1" fmla="*/ 234536 w 5430349"/>
              <a:gd name="connsiteY1" fmla="*/ 2434372 h 3508856"/>
              <a:gd name="connsiteX2" fmla="*/ 497923 w 5430349"/>
              <a:gd name="connsiteY2" fmla="*/ 2170985 h 3508856"/>
              <a:gd name="connsiteX0" fmla="*/ 5426 w 43953"/>
              <a:gd name="connsiteY0" fmla="*/ 26036 h 47959"/>
              <a:gd name="connsiteX1" fmla="*/ 2893 w 43953"/>
              <a:gd name="connsiteY1" fmla="*/ 25239 h 47959"/>
              <a:gd name="connsiteX2" fmla="*/ 7661 w 43953"/>
              <a:gd name="connsiteY2" fmla="*/ 34758 h 47959"/>
              <a:gd name="connsiteX3" fmla="*/ 6553 w 43953"/>
              <a:gd name="connsiteY3" fmla="*/ 35139 h 47959"/>
              <a:gd name="connsiteX4" fmla="*/ 17211 w 43953"/>
              <a:gd name="connsiteY4" fmla="*/ 38949 h 47959"/>
              <a:gd name="connsiteX5" fmla="*/ 16543 w 43953"/>
              <a:gd name="connsiteY5" fmla="*/ 37209 h 47959"/>
              <a:gd name="connsiteX6" fmla="*/ 29560 w 43953"/>
              <a:gd name="connsiteY6" fmla="*/ 34610 h 47959"/>
              <a:gd name="connsiteX7" fmla="*/ 29293 w 43953"/>
              <a:gd name="connsiteY7" fmla="*/ 36519 h 47959"/>
              <a:gd name="connsiteX8" fmla="*/ 34862 w 43953"/>
              <a:gd name="connsiteY8" fmla="*/ 22813 h 47959"/>
              <a:gd name="connsiteX9" fmla="*/ 38113 w 43953"/>
              <a:gd name="connsiteY9" fmla="*/ 29949 h 47959"/>
              <a:gd name="connsiteX10" fmla="*/ 42531 w 43953"/>
              <a:gd name="connsiteY10" fmla="*/ 15213 h 47959"/>
              <a:gd name="connsiteX11" fmla="*/ 41083 w 43953"/>
              <a:gd name="connsiteY11" fmla="*/ 17889 h 47959"/>
              <a:gd name="connsiteX12" fmla="*/ 39057 w 43953"/>
              <a:gd name="connsiteY12" fmla="*/ 5285 h 47959"/>
              <a:gd name="connsiteX13" fmla="*/ 39133 w 43953"/>
              <a:gd name="connsiteY13" fmla="*/ 6549 h 47959"/>
              <a:gd name="connsiteX14" fmla="*/ 29811 w 43953"/>
              <a:gd name="connsiteY14" fmla="*/ 3811 h 47959"/>
              <a:gd name="connsiteX15" fmla="*/ 30553 w 43953"/>
              <a:gd name="connsiteY15" fmla="*/ 2199 h 47959"/>
              <a:gd name="connsiteX16" fmla="*/ 22874 w 43953"/>
              <a:gd name="connsiteY16" fmla="*/ 4579 h 47959"/>
              <a:gd name="connsiteX17" fmla="*/ 23233 w 43953"/>
              <a:gd name="connsiteY17" fmla="*/ 3189 h 47959"/>
              <a:gd name="connsiteX18" fmla="*/ 14733 w 43953"/>
              <a:gd name="connsiteY18" fmla="*/ 5051 h 47959"/>
              <a:gd name="connsiteX19" fmla="*/ 16033 w 43953"/>
              <a:gd name="connsiteY19" fmla="*/ 6399 h 47959"/>
              <a:gd name="connsiteX20" fmla="*/ 4860 w 43953"/>
              <a:gd name="connsiteY20" fmla="*/ 15648 h 47959"/>
              <a:gd name="connsiteX21" fmla="*/ 4633 w 43953"/>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1234365 w 6166791"/>
              <a:gd name="connsiteY0" fmla="*/ 2170985 h 3508856"/>
              <a:gd name="connsiteX1" fmla="*/ 970978 w 6166791"/>
              <a:gd name="connsiteY1" fmla="*/ 2434372 h 3508856"/>
              <a:gd name="connsiteX2" fmla="*/ 1234365 w 6166791"/>
              <a:gd name="connsiteY2" fmla="*/ 2170985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970978 w 6166791"/>
              <a:gd name="connsiteY1" fmla="*/ 2434372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364691 w 6166791"/>
              <a:gd name="connsiteY1" fmla="*/ 2971085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364691 w 6166791"/>
              <a:gd name="connsiteY1" fmla="*/ 2971085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3219"/>
              <a:gd name="connsiteX1" fmla="*/ 12317 w 49914"/>
              <a:gd name="connsiteY1" fmla="*/ 6766 h 43219"/>
              <a:gd name="connsiteX2" fmla="*/ 20699 w 49914"/>
              <a:gd name="connsiteY2" fmla="*/ 5061 h 43219"/>
              <a:gd name="connsiteX3" fmla="*/ 29150 w 49914"/>
              <a:gd name="connsiteY3" fmla="*/ 3291 h 43219"/>
              <a:gd name="connsiteX4" fmla="*/ 32443 w 49914"/>
              <a:gd name="connsiteY4" fmla="*/ 59 h 43219"/>
              <a:gd name="connsiteX5" fmla="*/ 36527 w 49914"/>
              <a:gd name="connsiteY5" fmla="*/ 2340 h 43219"/>
              <a:gd name="connsiteX6" fmla="*/ 42157 w 49914"/>
              <a:gd name="connsiteY6" fmla="*/ 549 h 43219"/>
              <a:gd name="connsiteX7" fmla="*/ 45012 w 49914"/>
              <a:gd name="connsiteY7" fmla="*/ 5435 h 43219"/>
              <a:gd name="connsiteX8" fmla="*/ 48676 w 49914"/>
              <a:gd name="connsiteY8" fmla="*/ 10177 h 43219"/>
              <a:gd name="connsiteX9" fmla="*/ 48512 w 49914"/>
              <a:gd name="connsiteY9" fmla="*/ 15319 h 43219"/>
              <a:gd name="connsiteX10" fmla="*/ 49710 w 49914"/>
              <a:gd name="connsiteY10" fmla="*/ 23181 h 43219"/>
              <a:gd name="connsiteX11" fmla="*/ 44098 w 49914"/>
              <a:gd name="connsiteY11" fmla="*/ 30063 h 43219"/>
              <a:gd name="connsiteX12" fmla="*/ 42089 w 49914"/>
              <a:gd name="connsiteY12" fmla="*/ 35960 h 43219"/>
              <a:gd name="connsiteX13" fmla="*/ 35249 w 49914"/>
              <a:gd name="connsiteY13" fmla="*/ 36674 h 43219"/>
              <a:gd name="connsiteX14" fmla="*/ 30361 w 49914"/>
              <a:gd name="connsiteY14" fmla="*/ 42965 h 43219"/>
              <a:gd name="connsiteX15" fmla="*/ 23174 w 49914"/>
              <a:gd name="connsiteY15" fmla="*/ 39125 h 43219"/>
              <a:gd name="connsiteX16" fmla="*/ 12498 w 49914"/>
              <a:gd name="connsiteY16" fmla="*/ 35331 h 43219"/>
              <a:gd name="connsiteX17" fmla="*/ 7804 w 49914"/>
              <a:gd name="connsiteY17" fmla="*/ 31109 h 43219"/>
              <a:gd name="connsiteX18" fmla="*/ 8807 w 49914"/>
              <a:gd name="connsiteY18" fmla="*/ 25410 h 43219"/>
              <a:gd name="connsiteX19" fmla="*/ 6689 w 49914"/>
              <a:gd name="connsiteY19" fmla="*/ 19563 h 43219"/>
              <a:gd name="connsiteX20" fmla="*/ 10557 w 49914"/>
              <a:gd name="connsiteY20" fmla="*/ 14366 h 43219"/>
              <a:gd name="connsiteX21" fmla="*/ 10594 w 49914"/>
              <a:gd name="connsiteY21" fmla="*/ 14229 h 43219"/>
              <a:gd name="connsiteX0" fmla="*/ 1032013 w 6166791"/>
              <a:gd name="connsiteY0" fmla="*/ 2423924 h 3162060"/>
              <a:gd name="connsiteX1" fmla="*/ 0 w 6166791"/>
              <a:gd name="connsiteY1" fmla="*/ 2471964 h 3162060"/>
              <a:gd name="connsiteX2" fmla="*/ 1032013 w 6166791"/>
              <a:gd name="connsiteY2" fmla="*/ 2423924 h 3162060"/>
              <a:gd name="connsiteX0" fmla="*/ 1226772 w 6166791"/>
              <a:gd name="connsiteY0" fmla="*/ 2504393 h 3162060"/>
              <a:gd name="connsiteX1" fmla="*/ 1342729 w 6166791"/>
              <a:gd name="connsiteY1" fmla="*/ 2603785 h 3162060"/>
              <a:gd name="connsiteX2" fmla="*/ 1226772 w 6166791"/>
              <a:gd name="connsiteY2" fmla="*/ 2504393 h 3162060"/>
              <a:gd name="connsiteX0" fmla="*/ 369661 w 6166791"/>
              <a:gd name="connsiteY0" fmla="*/ 2111350 h 3162060"/>
              <a:gd name="connsiteX1" fmla="*/ 364691 w 6166791"/>
              <a:gd name="connsiteY1" fmla="*/ 2971085 h 3162060"/>
              <a:gd name="connsiteX2" fmla="*/ 369661 w 6166791"/>
              <a:gd name="connsiteY2" fmla="*/ 2111350 h 3162060"/>
              <a:gd name="connsiteX0" fmla="*/ 11387 w 49914"/>
              <a:gd name="connsiteY0" fmla="*/ 26036 h 43219"/>
              <a:gd name="connsiteX1" fmla="*/ 8854 w 49914"/>
              <a:gd name="connsiteY1" fmla="*/ 25239 h 43219"/>
              <a:gd name="connsiteX2" fmla="*/ 13622 w 49914"/>
              <a:gd name="connsiteY2" fmla="*/ 34758 h 43219"/>
              <a:gd name="connsiteX3" fmla="*/ 12514 w 49914"/>
              <a:gd name="connsiteY3" fmla="*/ 35139 h 43219"/>
              <a:gd name="connsiteX4" fmla="*/ 23172 w 49914"/>
              <a:gd name="connsiteY4" fmla="*/ 38949 h 43219"/>
              <a:gd name="connsiteX5" fmla="*/ 22504 w 49914"/>
              <a:gd name="connsiteY5" fmla="*/ 37209 h 43219"/>
              <a:gd name="connsiteX6" fmla="*/ 35521 w 49914"/>
              <a:gd name="connsiteY6" fmla="*/ 34610 h 43219"/>
              <a:gd name="connsiteX7" fmla="*/ 35254 w 49914"/>
              <a:gd name="connsiteY7" fmla="*/ 36519 h 43219"/>
              <a:gd name="connsiteX8" fmla="*/ 40823 w 49914"/>
              <a:gd name="connsiteY8" fmla="*/ 22813 h 43219"/>
              <a:gd name="connsiteX9" fmla="*/ 44074 w 49914"/>
              <a:gd name="connsiteY9" fmla="*/ 29949 h 43219"/>
              <a:gd name="connsiteX10" fmla="*/ 48492 w 49914"/>
              <a:gd name="connsiteY10" fmla="*/ 15213 h 43219"/>
              <a:gd name="connsiteX11" fmla="*/ 47044 w 49914"/>
              <a:gd name="connsiteY11" fmla="*/ 17889 h 43219"/>
              <a:gd name="connsiteX12" fmla="*/ 45018 w 49914"/>
              <a:gd name="connsiteY12" fmla="*/ 5285 h 43219"/>
              <a:gd name="connsiteX13" fmla="*/ 45094 w 49914"/>
              <a:gd name="connsiteY13" fmla="*/ 6549 h 43219"/>
              <a:gd name="connsiteX14" fmla="*/ 35772 w 49914"/>
              <a:gd name="connsiteY14" fmla="*/ 3811 h 43219"/>
              <a:gd name="connsiteX15" fmla="*/ 36514 w 49914"/>
              <a:gd name="connsiteY15" fmla="*/ 2199 h 43219"/>
              <a:gd name="connsiteX16" fmla="*/ 28835 w 49914"/>
              <a:gd name="connsiteY16" fmla="*/ 4579 h 43219"/>
              <a:gd name="connsiteX17" fmla="*/ 29194 w 49914"/>
              <a:gd name="connsiteY17" fmla="*/ 3189 h 43219"/>
              <a:gd name="connsiteX18" fmla="*/ 20694 w 49914"/>
              <a:gd name="connsiteY18" fmla="*/ 5051 h 43219"/>
              <a:gd name="connsiteX19" fmla="*/ 21994 w 49914"/>
              <a:gd name="connsiteY19" fmla="*/ 6399 h 43219"/>
              <a:gd name="connsiteX20" fmla="*/ 10821 w 49914"/>
              <a:gd name="connsiteY20" fmla="*/ 15648 h 43219"/>
              <a:gd name="connsiteX21" fmla="*/ 10594 w 49914"/>
              <a:gd name="connsiteY21" fmla="*/ 14229 h 4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914" h="43219">
                <a:moveTo>
                  <a:pt x="10594" y="14229"/>
                </a:moveTo>
                <a:cubicBezTo>
                  <a:pt x="10323" y="11516"/>
                  <a:pt x="10955" y="8780"/>
                  <a:pt x="12317" y="6766"/>
                </a:cubicBezTo>
                <a:cubicBezTo>
                  <a:pt x="14469" y="3585"/>
                  <a:pt x="17958" y="2876"/>
                  <a:pt x="20699" y="5061"/>
                </a:cubicBezTo>
                <a:cubicBezTo>
                  <a:pt x="22372" y="768"/>
                  <a:pt x="26608" y="-119"/>
                  <a:pt x="29150" y="3291"/>
                </a:cubicBezTo>
                <a:cubicBezTo>
                  <a:pt x="29791" y="1542"/>
                  <a:pt x="31022" y="333"/>
                  <a:pt x="32443" y="59"/>
                </a:cubicBezTo>
                <a:cubicBezTo>
                  <a:pt x="34007" y="-243"/>
                  <a:pt x="35569" y="629"/>
                  <a:pt x="36527" y="2340"/>
                </a:cubicBezTo>
                <a:cubicBezTo>
                  <a:pt x="37909" y="126"/>
                  <a:pt x="40195" y="-601"/>
                  <a:pt x="42157" y="549"/>
                </a:cubicBezTo>
                <a:cubicBezTo>
                  <a:pt x="43652" y="1425"/>
                  <a:pt x="44724" y="3259"/>
                  <a:pt x="45012" y="5435"/>
                </a:cubicBezTo>
                <a:cubicBezTo>
                  <a:pt x="46740" y="6077"/>
                  <a:pt x="48116" y="7857"/>
                  <a:pt x="48676" y="10177"/>
                </a:cubicBezTo>
                <a:cubicBezTo>
                  <a:pt x="49083" y="11861"/>
                  <a:pt x="49025" y="13690"/>
                  <a:pt x="48512" y="15319"/>
                </a:cubicBezTo>
                <a:cubicBezTo>
                  <a:pt x="49773" y="17553"/>
                  <a:pt x="50214" y="20449"/>
                  <a:pt x="49710" y="23181"/>
                </a:cubicBezTo>
                <a:cubicBezTo>
                  <a:pt x="49040" y="26813"/>
                  <a:pt x="46822" y="29533"/>
                  <a:pt x="44098" y="30063"/>
                </a:cubicBezTo>
                <a:cubicBezTo>
                  <a:pt x="44085" y="32330"/>
                  <a:pt x="43352" y="34480"/>
                  <a:pt x="42089" y="35960"/>
                </a:cubicBezTo>
                <a:cubicBezTo>
                  <a:pt x="40170" y="38209"/>
                  <a:pt x="37398" y="38498"/>
                  <a:pt x="35249" y="36674"/>
                </a:cubicBezTo>
                <a:cubicBezTo>
                  <a:pt x="34554" y="39807"/>
                  <a:pt x="32693" y="42202"/>
                  <a:pt x="30361" y="42965"/>
                </a:cubicBezTo>
                <a:cubicBezTo>
                  <a:pt x="27613" y="43864"/>
                  <a:pt x="24745" y="42332"/>
                  <a:pt x="23174" y="39125"/>
                </a:cubicBezTo>
                <a:cubicBezTo>
                  <a:pt x="19466" y="42169"/>
                  <a:pt x="14650" y="40458"/>
                  <a:pt x="12498" y="35331"/>
                </a:cubicBezTo>
                <a:cubicBezTo>
                  <a:pt x="10384" y="35668"/>
                  <a:pt x="8399" y="33883"/>
                  <a:pt x="7804" y="31109"/>
                </a:cubicBezTo>
                <a:cubicBezTo>
                  <a:pt x="7373" y="29102"/>
                  <a:pt x="7754" y="26936"/>
                  <a:pt x="8807" y="25410"/>
                </a:cubicBezTo>
                <a:cubicBezTo>
                  <a:pt x="7313" y="24213"/>
                  <a:pt x="6481" y="21916"/>
                  <a:pt x="6689" y="19563"/>
                </a:cubicBezTo>
                <a:cubicBezTo>
                  <a:pt x="6933" y="16808"/>
                  <a:pt x="8539" y="14650"/>
                  <a:pt x="10557" y="14366"/>
                </a:cubicBezTo>
                <a:cubicBezTo>
                  <a:pt x="10569" y="14320"/>
                  <a:pt x="10582" y="14275"/>
                  <a:pt x="10594" y="14229"/>
                </a:cubicBezTo>
                <a:close/>
              </a:path>
              <a:path w="6166791" h="3162060">
                <a:moveTo>
                  <a:pt x="1032013" y="2423924"/>
                </a:moveTo>
                <a:lnTo>
                  <a:pt x="0" y="2471964"/>
                </a:lnTo>
                <a:lnTo>
                  <a:pt x="1032013" y="2423924"/>
                </a:lnTo>
                <a:close/>
              </a:path>
              <a:path w="6166791" h="3162060">
                <a:moveTo>
                  <a:pt x="1226772" y="2504393"/>
                </a:moveTo>
                <a:cubicBezTo>
                  <a:pt x="1226772" y="2504393"/>
                  <a:pt x="1371994" y="2633050"/>
                  <a:pt x="1342729" y="2603785"/>
                </a:cubicBezTo>
                <a:lnTo>
                  <a:pt x="1226772" y="2504393"/>
                </a:lnTo>
                <a:close/>
              </a:path>
              <a:path w="6166791" h="3162060">
                <a:moveTo>
                  <a:pt x="369661" y="2111350"/>
                </a:moveTo>
                <a:cubicBezTo>
                  <a:pt x="368004" y="2397928"/>
                  <a:pt x="366348" y="2684507"/>
                  <a:pt x="364691" y="2971085"/>
                </a:cubicBezTo>
                <a:cubicBezTo>
                  <a:pt x="366348" y="2684507"/>
                  <a:pt x="369661" y="2111350"/>
                  <a:pt x="369661" y="2111350"/>
                </a:cubicBezTo>
                <a:close/>
              </a:path>
              <a:path w="49914" h="43219" fill="none" extrusionOk="0">
                <a:moveTo>
                  <a:pt x="11387" y="26036"/>
                </a:moveTo>
                <a:cubicBezTo>
                  <a:pt x="10503" y="26130"/>
                  <a:pt x="9619" y="25852"/>
                  <a:pt x="8854" y="25239"/>
                </a:cubicBezTo>
                <a:moveTo>
                  <a:pt x="13622" y="34758"/>
                </a:moveTo>
                <a:cubicBezTo>
                  <a:pt x="13267" y="34951"/>
                  <a:pt x="12894" y="35079"/>
                  <a:pt x="12514" y="35139"/>
                </a:cubicBezTo>
                <a:moveTo>
                  <a:pt x="23172" y="38949"/>
                </a:moveTo>
                <a:cubicBezTo>
                  <a:pt x="22905" y="38403"/>
                  <a:pt x="22681" y="37820"/>
                  <a:pt x="22504" y="37209"/>
                </a:cubicBezTo>
                <a:moveTo>
                  <a:pt x="35521" y="34610"/>
                </a:moveTo>
                <a:cubicBezTo>
                  <a:pt x="35482" y="35257"/>
                  <a:pt x="35392" y="35897"/>
                  <a:pt x="35254" y="36519"/>
                </a:cubicBezTo>
                <a:moveTo>
                  <a:pt x="40823" y="22813"/>
                </a:moveTo>
                <a:cubicBezTo>
                  <a:pt x="42827" y="24141"/>
                  <a:pt x="44092" y="26917"/>
                  <a:pt x="44074" y="29949"/>
                </a:cubicBezTo>
                <a:moveTo>
                  <a:pt x="48492" y="15213"/>
                </a:moveTo>
                <a:cubicBezTo>
                  <a:pt x="48167" y="16245"/>
                  <a:pt x="47672" y="17161"/>
                  <a:pt x="47044" y="17889"/>
                </a:cubicBezTo>
                <a:moveTo>
                  <a:pt x="45018" y="5285"/>
                </a:moveTo>
                <a:cubicBezTo>
                  <a:pt x="45073" y="5702"/>
                  <a:pt x="45099" y="6125"/>
                  <a:pt x="45094" y="6549"/>
                </a:cubicBezTo>
                <a:moveTo>
                  <a:pt x="35772" y="3811"/>
                </a:moveTo>
                <a:cubicBezTo>
                  <a:pt x="35961" y="3228"/>
                  <a:pt x="36210" y="2685"/>
                  <a:pt x="36514" y="2199"/>
                </a:cubicBezTo>
                <a:moveTo>
                  <a:pt x="28835" y="4579"/>
                </a:moveTo>
                <a:cubicBezTo>
                  <a:pt x="28912" y="4097"/>
                  <a:pt x="29033" y="3630"/>
                  <a:pt x="29194" y="3189"/>
                </a:cubicBezTo>
                <a:moveTo>
                  <a:pt x="20694" y="5051"/>
                </a:moveTo>
                <a:cubicBezTo>
                  <a:pt x="21166" y="5427"/>
                  <a:pt x="21602" y="5880"/>
                  <a:pt x="21994" y="6399"/>
                </a:cubicBezTo>
                <a:moveTo>
                  <a:pt x="10821" y="15648"/>
                </a:moveTo>
                <a:cubicBezTo>
                  <a:pt x="10718" y="15184"/>
                  <a:pt x="10642" y="14710"/>
                  <a:pt x="10594" y="14229"/>
                </a:cubicBezTo>
              </a:path>
            </a:pathLst>
          </a:custGeom>
          <a:solidFill>
            <a:schemeClr val="accent3">
              <a:lumMod val="60000"/>
              <a:lumOff val="40000"/>
              <a:alpha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grpSp>
        <p:nvGrpSpPr>
          <p:cNvPr id="21" name="Group 20"/>
          <p:cNvGrpSpPr/>
          <p:nvPr/>
        </p:nvGrpSpPr>
        <p:grpSpPr>
          <a:xfrm>
            <a:off x="1176338" y="1894698"/>
            <a:ext cx="867603" cy="2789583"/>
            <a:chOff x="1176338" y="1894698"/>
            <a:chExt cx="867603" cy="2789583"/>
          </a:xfrm>
        </p:grpSpPr>
        <p:sp>
          <p:nvSpPr>
            <p:cNvPr id="23" name="Oval 22">
              <a:extLst>
                <a:ext uri="{FF2B5EF4-FFF2-40B4-BE49-F238E27FC236}">
                  <a16:creationId xmlns="" xmlns:a16="http://schemas.microsoft.com/office/drawing/2014/main"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33" name="Straight Connector 32">
              <a:extLst>
                <a:ext uri="{FF2B5EF4-FFF2-40B4-BE49-F238E27FC236}">
                  <a16:creationId xmlns="" xmlns:a16="http://schemas.microsoft.com/office/drawing/2014/main" id="{95E6D2AE-FFAC-4FD1-8D3E-EA04FC86B0E6}"/>
                </a:ext>
              </a:extLst>
            </p:cNvPr>
            <p:cNvCxnSpPr>
              <a:stCxn id="23"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4" name="Straight Connector 33">
              <a:extLst>
                <a:ext uri="{FF2B5EF4-FFF2-40B4-BE49-F238E27FC236}">
                  <a16:creationId xmlns="" xmlns:a16="http://schemas.microsoft.com/office/drawing/2014/main"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5" name="Straight Connector 34">
              <a:extLst>
                <a:ext uri="{FF2B5EF4-FFF2-40B4-BE49-F238E27FC236}">
                  <a16:creationId xmlns="" xmlns:a16="http://schemas.microsoft.com/office/drawing/2014/main"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6" name="Straight Connector 35">
              <a:extLst>
                <a:ext uri="{FF2B5EF4-FFF2-40B4-BE49-F238E27FC236}">
                  <a16:creationId xmlns="" xmlns:a16="http://schemas.microsoft.com/office/drawing/2014/main"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7" name="Straight Connector 36">
              <a:extLst>
                <a:ext uri="{FF2B5EF4-FFF2-40B4-BE49-F238E27FC236}">
                  <a16:creationId xmlns="" xmlns:a16="http://schemas.microsoft.com/office/drawing/2014/main"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grpSp>
        <p:nvGrpSpPr>
          <p:cNvPr id="38" name="Group 37"/>
          <p:cNvGrpSpPr/>
          <p:nvPr/>
        </p:nvGrpSpPr>
        <p:grpSpPr>
          <a:xfrm>
            <a:off x="10037320" y="1894698"/>
            <a:ext cx="867603" cy="2789583"/>
            <a:chOff x="1176338" y="1894698"/>
            <a:chExt cx="867603" cy="2789583"/>
          </a:xfrm>
        </p:grpSpPr>
        <p:sp>
          <p:nvSpPr>
            <p:cNvPr id="39" name="Oval 38">
              <a:extLst>
                <a:ext uri="{FF2B5EF4-FFF2-40B4-BE49-F238E27FC236}">
                  <a16:creationId xmlns="" xmlns:a16="http://schemas.microsoft.com/office/drawing/2014/main"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40" name="Straight Connector 39">
              <a:extLst>
                <a:ext uri="{FF2B5EF4-FFF2-40B4-BE49-F238E27FC236}">
                  <a16:creationId xmlns="" xmlns:a16="http://schemas.microsoft.com/office/drawing/2014/main" id="{95E6D2AE-FFAC-4FD1-8D3E-EA04FC86B0E6}"/>
                </a:ext>
              </a:extLst>
            </p:cNvPr>
            <p:cNvCxnSpPr>
              <a:stCxn id="39"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1" name="Straight Connector 40">
              <a:extLst>
                <a:ext uri="{FF2B5EF4-FFF2-40B4-BE49-F238E27FC236}">
                  <a16:creationId xmlns="" xmlns:a16="http://schemas.microsoft.com/office/drawing/2014/main"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2" name="Straight Connector 41">
              <a:extLst>
                <a:ext uri="{FF2B5EF4-FFF2-40B4-BE49-F238E27FC236}">
                  <a16:creationId xmlns="" xmlns:a16="http://schemas.microsoft.com/office/drawing/2014/main"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3" name="Straight Connector 42">
              <a:extLst>
                <a:ext uri="{FF2B5EF4-FFF2-40B4-BE49-F238E27FC236}">
                  <a16:creationId xmlns="" xmlns:a16="http://schemas.microsoft.com/office/drawing/2014/main"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4" name="Straight Connector 43">
              <a:extLst>
                <a:ext uri="{FF2B5EF4-FFF2-40B4-BE49-F238E27FC236}">
                  <a16:creationId xmlns="" xmlns:a16="http://schemas.microsoft.com/office/drawing/2014/main"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sp>
        <p:nvSpPr>
          <p:cNvPr id="26" name="Rectangle 25">
            <a:extLst>
              <a:ext uri="{FF2B5EF4-FFF2-40B4-BE49-F238E27FC236}">
                <a16:creationId xmlns="" xmlns:a16="http://schemas.microsoft.com/office/drawing/2014/main" id="{05D6BEFF-A1F7-4489-98D6-434CB68E6DC2}"/>
              </a:ext>
            </a:extLst>
          </p:cNvPr>
          <p:cNvSpPr/>
          <p:nvPr/>
        </p:nvSpPr>
        <p:spPr>
          <a:xfrm>
            <a:off x="3950563" y="3709313"/>
            <a:ext cx="3583099" cy="312271"/>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GB" dirty="0" smtClean="0"/>
              <a:t>Interface with Doc </a:t>
            </a:r>
            <a:r>
              <a:rPr lang="en-GB" dirty="0" err="1" smtClean="0"/>
              <a:t>Mgmt</a:t>
            </a:r>
            <a:endParaRPr lang="en-GB" dirty="0"/>
          </a:p>
        </p:txBody>
      </p:sp>
      <p:sp>
        <p:nvSpPr>
          <p:cNvPr id="27" name="Rectangle 26">
            <a:extLst>
              <a:ext uri="{FF2B5EF4-FFF2-40B4-BE49-F238E27FC236}">
                <a16:creationId xmlns="" xmlns:a16="http://schemas.microsoft.com/office/drawing/2014/main" id="{05D6BEFF-A1F7-4489-98D6-434CB68E6DC2}"/>
              </a:ext>
            </a:extLst>
          </p:cNvPr>
          <p:cNvSpPr/>
          <p:nvPr/>
        </p:nvSpPr>
        <p:spPr>
          <a:xfrm>
            <a:off x="7578052" y="2300874"/>
            <a:ext cx="1272985" cy="1564574"/>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GB" sz="2400" dirty="0" smtClean="0"/>
              <a:t>Reports and analytics</a:t>
            </a:r>
            <a:endParaRPr lang="en-GB" sz="2400" dirty="0"/>
          </a:p>
        </p:txBody>
      </p:sp>
      <p:sp>
        <p:nvSpPr>
          <p:cNvPr id="28" name="Rectangle 27">
            <a:extLst>
              <a:ext uri="{FF2B5EF4-FFF2-40B4-BE49-F238E27FC236}">
                <a16:creationId xmlns="" xmlns:a16="http://schemas.microsoft.com/office/drawing/2014/main" id="{05D6BEFF-A1F7-4489-98D6-434CB68E6DC2}"/>
              </a:ext>
            </a:extLst>
          </p:cNvPr>
          <p:cNvSpPr/>
          <p:nvPr/>
        </p:nvSpPr>
        <p:spPr>
          <a:xfrm>
            <a:off x="2929631" y="2491976"/>
            <a:ext cx="4604031" cy="1170935"/>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smtClean="0"/>
              <a:t>Core domain</a:t>
            </a:r>
            <a:endParaRPr lang="en-GB" sz="2800" dirty="0"/>
          </a:p>
        </p:txBody>
      </p:sp>
      <p:sp>
        <p:nvSpPr>
          <p:cNvPr id="29" name="Rectangle 28">
            <a:extLst>
              <a:ext uri="{FF2B5EF4-FFF2-40B4-BE49-F238E27FC236}">
                <a16:creationId xmlns="" xmlns:a16="http://schemas.microsoft.com/office/drawing/2014/main" id="{05D6BEFF-A1F7-4489-98D6-434CB68E6DC2}"/>
              </a:ext>
            </a:extLst>
          </p:cNvPr>
          <p:cNvSpPr/>
          <p:nvPr/>
        </p:nvSpPr>
        <p:spPr>
          <a:xfrm>
            <a:off x="4509852" y="2154420"/>
            <a:ext cx="3023816" cy="273095"/>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GB" dirty="0" smtClean="0"/>
              <a:t>Interface with Accounting</a:t>
            </a:r>
            <a:endParaRPr lang="en-GB" dirty="0"/>
          </a:p>
        </p:txBody>
      </p:sp>
      <p:sp>
        <p:nvSpPr>
          <p:cNvPr id="30" name="Rectangle 29">
            <a:extLst>
              <a:ext uri="{FF2B5EF4-FFF2-40B4-BE49-F238E27FC236}">
                <a16:creationId xmlns="" xmlns:a16="http://schemas.microsoft.com/office/drawing/2014/main" id="{05D6BEFF-A1F7-4489-98D6-434CB68E6DC2}"/>
              </a:ext>
            </a:extLst>
          </p:cNvPr>
          <p:cNvSpPr/>
          <p:nvPr/>
        </p:nvSpPr>
        <p:spPr>
          <a:xfrm>
            <a:off x="3968319" y="4102839"/>
            <a:ext cx="3565349" cy="868656"/>
          </a:xfrm>
          <a:prstGeom prst="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n-GB" sz="2400" dirty="0" smtClean="0"/>
              <a:t>Document</a:t>
            </a:r>
            <a:br>
              <a:rPr lang="en-GB" sz="2400" dirty="0" smtClean="0"/>
            </a:br>
            <a:r>
              <a:rPr lang="en-GB" sz="2400" dirty="0" smtClean="0"/>
              <a:t>Management</a:t>
            </a:r>
            <a:endParaRPr lang="en-GB" sz="2400" dirty="0"/>
          </a:p>
        </p:txBody>
      </p:sp>
      <p:sp>
        <p:nvSpPr>
          <p:cNvPr id="31" name="Rectangle 30">
            <a:extLst>
              <a:ext uri="{FF2B5EF4-FFF2-40B4-BE49-F238E27FC236}">
                <a16:creationId xmlns="" xmlns:a16="http://schemas.microsoft.com/office/drawing/2014/main" id="{05D6BEFF-A1F7-4489-98D6-434CB68E6DC2}"/>
              </a:ext>
            </a:extLst>
          </p:cNvPr>
          <p:cNvSpPr/>
          <p:nvPr/>
        </p:nvSpPr>
        <p:spPr>
          <a:xfrm>
            <a:off x="4502982" y="763481"/>
            <a:ext cx="3023816" cy="1303066"/>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en-GB" sz="2800" dirty="0" smtClean="0"/>
              <a:t>Accounting</a:t>
            </a:r>
            <a:endParaRPr lang="en-GB" sz="2800" dirty="0"/>
          </a:p>
        </p:txBody>
      </p:sp>
    </p:spTree>
    <p:extLst>
      <p:ext uri="{BB962C8B-B14F-4D97-AF65-F5344CB8AC3E}">
        <p14:creationId xmlns:p14="http://schemas.microsoft.com/office/powerpoint/2010/main" val="731272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Let me ask you …</a:t>
            </a:r>
            <a:endParaRPr lang="en-GB" dirty="0"/>
          </a:p>
        </p:txBody>
      </p:sp>
      <p:sp>
        <p:nvSpPr>
          <p:cNvPr id="5" name="Content Placeholder 4"/>
          <p:cNvSpPr>
            <a:spLocks noGrp="1"/>
          </p:cNvSpPr>
          <p:nvPr>
            <p:ph sz="quarter" idx="13"/>
          </p:nvPr>
        </p:nvSpPr>
        <p:spPr/>
        <p:txBody>
          <a:bodyPr>
            <a:normAutofit fontScale="92500" lnSpcReduction="20000"/>
          </a:bodyPr>
          <a:lstStyle/>
          <a:p>
            <a:endParaRPr lang="en-GB" sz="2400" dirty="0" smtClean="0"/>
          </a:p>
          <a:p>
            <a:r>
              <a:rPr lang="en-GB" dirty="0" smtClean="0"/>
              <a:t>Suppose you have a big ERP installed … how confident are you that you could upgrade easily to the next version?</a:t>
            </a:r>
          </a:p>
          <a:p>
            <a:endParaRPr lang="en-GB" dirty="0" smtClean="0"/>
          </a:p>
          <a:p>
            <a:r>
              <a:rPr lang="en-GB" dirty="0" smtClean="0"/>
              <a:t>It’s difficult because of dependencies:</a:t>
            </a:r>
          </a:p>
          <a:p>
            <a:pPr lvl="1"/>
            <a:r>
              <a:rPr lang="en-GB" dirty="0" smtClean="0"/>
              <a:t>Custom integrations from the ERP into your systems</a:t>
            </a:r>
          </a:p>
          <a:p>
            <a:pPr lvl="1"/>
            <a:r>
              <a:rPr lang="en-GB" dirty="0" smtClean="0"/>
              <a:t>Business process work-arounds</a:t>
            </a:r>
          </a:p>
          <a:p>
            <a:pPr lvl="1"/>
            <a:r>
              <a:rPr lang="en-GB" dirty="0" err="1" smtClean="0"/>
              <a:t>Adhoc</a:t>
            </a:r>
            <a:r>
              <a:rPr lang="en-GB" dirty="0" smtClean="0"/>
              <a:t> automation, </a:t>
            </a:r>
            <a:r>
              <a:rPr lang="en-GB" dirty="0" err="1" smtClean="0"/>
              <a:t>eg</a:t>
            </a:r>
            <a:r>
              <a:rPr lang="en-GB" dirty="0" smtClean="0"/>
              <a:t> spreadsheets</a:t>
            </a:r>
          </a:p>
          <a:p>
            <a:endParaRPr lang="en-GB" dirty="0"/>
          </a:p>
        </p:txBody>
      </p:sp>
    </p:spTree>
    <p:extLst>
      <p:ext uri="{BB962C8B-B14F-4D97-AF65-F5344CB8AC3E}">
        <p14:creationId xmlns:p14="http://schemas.microsoft.com/office/powerpoint/2010/main" val="676824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fade">
                                      <p:cBhvr>
                                        <p:cTn id="15" dur="500"/>
                                        <p:tgtEl>
                                          <p:spTgt spid="5">
                                            <p:txEl>
                                              <p:pRg st="4" end="4"/>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5" end="5"/>
                                            </p:txEl>
                                          </p:spTgt>
                                        </p:tgtEl>
                                        <p:attrNameLst>
                                          <p:attrName>style.visibility</p:attrName>
                                        </p:attrNameLst>
                                      </p:cBhvr>
                                      <p:to>
                                        <p:strVal val="visible"/>
                                      </p:to>
                                    </p:set>
                                    <p:animEffect transition="in" filter="fade">
                                      <p:cBhvr>
                                        <p:cTn id="18" dur="500"/>
                                        <p:tgtEl>
                                          <p:spTgt spid="5">
                                            <p:txEl>
                                              <p:pRg st="5" end="5"/>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animEffect transition="in" filter="fade">
                                      <p:cBhvr>
                                        <p:cTn id="21"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Inverting the dependency</a:t>
            </a:r>
            <a:endParaRPr lang="en-GB" dirty="0"/>
          </a:p>
        </p:txBody>
      </p:sp>
      <p:sp>
        <p:nvSpPr>
          <p:cNvPr id="3" name="Content Placeholder 2"/>
          <p:cNvSpPr>
            <a:spLocks noGrp="1"/>
          </p:cNvSpPr>
          <p:nvPr>
            <p:ph sz="quarter" idx="13"/>
          </p:nvPr>
        </p:nvSpPr>
        <p:spPr/>
        <p:txBody>
          <a:bodyPr>
            <a:normAutofit fontScale="92500" lnSpcReduction="20000"/>
          </a:bodyPr>
          <a:lstStyle/>
          <a:p>
            <a:r>
              <a:rPr lang="en-GB" dirty="0" smtClean="0"/>
              <a:t>Own your own software – the core domain</a:t>
            </a:r>
          </a:p>
          <a:p>
            <a:pPr lvl="1"/>
            <a:r>
              <a:rPr lang="en-GB" dirty="0" smtClean="0"/>
              <a:t>No business process work-arounds !</a:t>
            </a:r>
          </a:p>
          <a:p>
            <a:pPr lvl="1"/>
            <a:r>
              <a:rPr lang="en-GB" dirty="0" smtClean="0"/>
              <a:t>No spreadsheets !</a:t>
            </a:r>
          </a:p>
          <a:p>
            <a:endParaRPr lang="en-GB" sz="2000" dirty="0" smtClean="0"/>
          </a:p>
          <a:p>
            <a:r>
              <a:rPr lang="en-GB" dirty="0" smtClean="0"/>
              <a:t>Use packaged software for supporting generic subdomains</a:t>
            </a:r>
            <a:endParaRPr lang="en-GB" dirty="0"/>
          </a:p>
          <a:p>
            <a:pPr lvl="1"/>
            <a:endParaRPr lang="en-GB" dirty="0" smtClean="0"/>
          </a:p>
          <a:p>
            <a:r>
              <a:rPr lang="en-GB" dirty="0" smtClean="0"/>
              <a:t>Core domain feeds/uses the supporting subdomains</a:t>
            </a:r>
          </a:p>
          <a:p>
            <a:pPr lvl="1"/>
            <a:r>
              <a:rPr lang="en-GB" dirty="0" smtClean="0"/>
              <a:t>not the other way around </a:t>
            </a:r>
          </a:p>
          <a:p>
            <a:endParaRPr lang="en-GB" dirty="0"/>
          </a:p>
        </p:txBody>
      </p:sp>
    </p:spTree>
    <p:extLst>
      <p:ext uri="{BB962C8B-B14F-4D97-AF65-F5344CB8AC3E}">
        <p14:creationId xmlns:p14="http://schemas.microsoft.com/office/powerpoint/2010/main" val="375431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Commoditized supporting software</a:t>
            </a:r>
            <a:endParaRPr lang="en-GB" dirty="0"/>
          </a:p>
        </p:txBody>
      </p:sp>
      <p:sp>
        <p:nvSpPr>
          <p:cNvPr id="4" name="Content Placeholder 3"/>
          <p:cNvSpPr>
            <a:spLocks noGrp="1"/>
          </p:cNvSpPr>
          <p:nvPr>
            <p:ph sz="quarter" idx="13"/>
          </p:nvPr>
        </p:nvSpPr>
        <p:spPr>
          <a:xfrm>
            <a:off x="812800" y="1418666"/>
            <a:ext cx="4891314" cy="4590256"/>
          </a:xfrm>
        </p:spPr>
        <p:txBody>
          <a:bodyPr>
            <a:normAutofit lnSpcReduction="10000"/>
          </a:bodyPr>
          <a:lstStyle/>
          <a:p>
            <a:r>
              <a:rPr lang="en-GB" dirty="0" smtClean="0"/>
              <a:t>Supporting subdomains should be </a:t>
            </a:r>
            <a:r>
              <a:rPr lang="en-GB" dirty="0" err="1" smtClean="0"/>
              <a:t>commodotized</a:t>
            </a:r>
            <a:endParaRPr lang="en-GB" dirty="0" smtClean="0"/>
          </a:p>
          <a:p>
            <a:pPr lvl="1"/>
            <a:endParaRPr lang="en-GB" dirty="0" smtClean="0"/>
          </a:p>
          <a:p>
            <a:r>
              <a:rPr lang="en-GB" dirty="0" smtClean="0"/>
              <a:t>Should be able to switch vendor</a:t>
            </a:r>
          </a:p>
          <a:p>
            <a:endParaRPr lang="en-GB" dirty="0" smtClean="0"/>
          </a:p>
          <a:p>
            <a:r>
              <a:rPr lang="en-GB" dirty="0" err="1" smtClean="0"/>
              <a:t>eg</a:t>
            </a:r>
            <a:r>
              <a:rPr lang="en-GB" dirty="0" smtClean="0"/>
              <a:t> use </a:t>
            </a:r>
            <a:r>
              <a:rPr lang="en-GB" dirty="0" err="1" smtClean="0"/>
              <a:t>Wardley</a:t>
            </a:r>
            <a:r>
              <a:rPr lang="en-GB" dirty="0" smtClean="0"/>
              <a:t> Maps</a:t>
            </a:r>
            <a:endParaRPr lang="en-GB" dirty="0"/>
          </a:p>
        </p:txBody>
      </p:sp>
      <p:pic>
        <p:nvPicPr>
          <p:cNvPr id="1026" name="Picture 2" descr="Wardley Map - value cha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2091" y="1206933"/>
            <a:ext cx="6073352" cy="4671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6831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Options</a:t>
            </a:r>
            <a:endParaRPr lang="en-GB" dirty="0"/>
          </a:p>
        </p:txBody>
      </p:sp>
    </p:spTree>
    <p:extLst>
      <p:ext uri="{BB962C8B-B14F-4D97-AF65-F5344CB8AC3E}">
        <p14:creationId xmlns:p14="http://schemas.microsoft.com/office/powerpoint/2010/main" val="25671507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options</a:t>
            </a:r>
            <a:endParaRPr lang="en-GB" dirty="0"/>
          </a:p>
        </p:txBody>
      </p:sp>
      <p:sp>
        <p:nvSpPr>
          <p:cNvPr id="5" name="Content Placeholder 4"/>
          <p:cNvSpPr>
            <a:spLocks noGrp="1"/>
          </p:cNvSpPr>
          <p:nvPr>
            <p:ph sz="quarter" idx="13"/>
          </p:nvPr>
        </p:nvSpPr>
        <p:spPr/>
        <p:txBody>
          <a:bodyPr/>
          <a:lstStyle/>
          <a:p>
            <a:r>
              <a:rPr lang="en-GB" dirty="0"/>
              <a:t>Another (better?) software vendor</a:t>
            </a:r>
          </a:p>
          <a:p>
            <a:pPr lvl="1"/>
            <a:r>
              <a:rPr lang="en-GB" dirty="0"/>
              <a:t>Expensive to </a:t>
            </a:r>
            <a:r>
              <a:rPr lang="en-GB" dirty="0" smtClean="0"/>
              <a:t>purchase / license / implement</a:t>
            </a:r>
            <a:endParaRPr lang="en-GB" dirty="0"/>
          </a:p>
          <a:p>
            <a:pPr lvl="1"/>
            <a:r>
              <a:rPr lang="en-GB" dirty="0"/>
              <a:t>Likely same issues as current product</a:t>
            </a:r>
          </a:p>
          <a:p>
            <a:endParaRPr lang="en-GB" dirty="0" smtClean="0"/>
          </a:p>
          <a:p>
            <a:r>
              <a:rPr lang="en-GB" dirty="0" smtClean="0"/>
              <a:t>Develop </a:t>
            </a:r>
            <a:r>
              <a:rPr lang="en-GB" dirty="0"/>
              <a:t>a bespoke system</a:t>
            </a:r>
          </a:p>
          <a:p>
            <a:pPr lvl="1"/>
            <a:r>
              <a:rPr lang="en-GB" dirty="0"/>
              <a:t>But using what?</a:t>
            </a:r>
          </a:p>
          <a:p>
            <a:endParaRPr lang="en-GB" dirty="0"/>
          </a:p>
        </p:txBody>
      </p:sp>
    </p:spTree>
    <p:extLst>
      <p:ext uri="{BB962C8B-B14F-4D97-AF65-F5344CB8AC3E}">
        <p14:creationId xmlns:p14="http://schemas.microsoft.com/office/powerpoint/2010/main" val="20907106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About Me</a:t>
            </a:r>
            <a:endParaRPr lang="en-GB" dirty="0"/>
          </a:p>
        </p:txBody>
      </p:sp>
      <p:sp>
        <p:nvSpPr>
          <p:cNvPr id="3" name="Content Placeholder 2"/>
          <p:cNvSpPr>
            <a:spLocks noGrp="1"/>
          </p:cNvSpPr>
          <p:nvPr>
            <p:ph sz="quarter" idx="13"/>
          </p:nvPr>
        </p:nvSpPr>
        <p:spPr>
          <a:xfrm>
            <a:off x="838200" y="1825625"/>
            <a:ext cx="10642599" cy="4351338"/>
          </a:xfrm>
        </p:spPr>
        <p:txBody>
          <a:bodyPr/>
          <a:lstStyle/>
          <a:p>
            <a:r>
              <a:rPr lang="en-GB" dirty="0" smtClean="0"/>
              <a:t>I'm </a:t>
            </a:r>
            <a:r>
              <a:rPr lang="en-GB" dirty="0"/>
              <a:t>an independent consultant &amp; </a:t>
            </a:r>
            <a:r>
              <a:rPr lang="en-GB" dirty="0" smtClean="0"/>
              <a:t>developer</a:t>
            </a:r>
            <a:br>
              <a:rPr lang="en-GB" dirty="0" smtClean="0"/>
            </a:br>
            <a:r>
              <a:rPr lang="en-GB" dirty="0" smtClean="0"/>
              <a:t>specializing </a:t>
            </a:r>
            <a:r>
              <a:rPr lang="en-GB" dirty="0"/>
              <a:t>in domain driven design.</a:t>
            </a:r>
          </a:p>
          <a:p>
            <a:r>
              <a:rPr lang="en-GB" dirty="0" smtClean="0"/>
              <a:t>I'm </a:t>
            </a:r>
            <a:r>
              <a:rPr lang="en-GB" dirty="0"/>
              <a:t>also an Apache Software Foundation member </a:t>
            </a:r>
            <a:r>
              <a:rPr lang="en-GB" dirty="0" smtClean="0"/>
              <a:t>&amp; committer </a:t>
            </a:r>
            <a:r>
              <a:rPr lang="en-GB" dirty="0"/>
              <a:t>on the Apache </a:t>
            </a:r>
            <a:r>
              <a:rPr lang="en-GB" dirty="0" smtClean="0"/>
              <a:t>Isis™ framework</a:t>
            </a:r>
            <a:endParaRPr lang="en-GB" dirty="0"/>
          </a:p>
          <a:p>
            <a:endParaRPr lang="en-GB" dirty="0"/>
          </a:p>
        </p:txBody>
      </p:sp>
      <p:pic>
        <p:nvPicPr>
          <p:cNvPr id="3074" name="Picture 2" descr="C:\GoogleDrive\Dan\bio\Dan Haywood (2015-07) - 500x50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34600" y="220133"/>
            <a:ext cx="1803400" cy="18034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7741" y="4476430"/>
            <a:ext cx="7462837" cy="2082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5647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randombar(horizontal)">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From scratch using a framework ?</a:t>
            </a:r>
            <a:endParaRPr lang="en-GB" dirty="0"/>
          </a:p>
        </p:txBody>
      </p:sp>
      <p:sp>
        <p:nvSpPr>
          <p:cNvPr id="5" name="Content Placeholder 4"/>
          <p:cNvSpPr>
            <a:spLocks noGrp="1"/>
          </p:cNvSpPr>
          <p:nvPr>
            <p:ph sz="quarter" idx="13"/>
          </p:nvPr>
        </p:nvSpPr>
        <p:spPr/>
        <p:txBody>
          <a:bodyPr/>
          <a:lstStyle/>
          <a:p>
            <a:r>
              <a:rPr lang="en-GB" dirty="0" smtClean="0"/>
              <a:t>Spring ?</a:t>
            </a:r>
          </a:p>
          <a:p>
            <a:pPr lvl="1"/>
            <a:r>
              <a:rPr lang="en-GB" dirty="0" smtClean="0"/>
              <a:t>Lots of technical layers</a:t>
            </a:r>
          </a:p>
          <a:p>
            <a:pPr lvl="1"/>
            <a:r>
              <a:rPr lang="en-GB" dirty="0" smtClean="0"/>
              <a:t>Scaffolding, overhead</a:t>
            </a:r>
          </a:p>
          <a:p>
            <a:pPr lvl="1"/>
            <a:endParaRPr lang="en-GB" dirty="0"/>
          </a:p>
          <a:p>
            <a:r>
              <a:rPr lang="en-GB" dirty="0" smtClean="0"/>
              <a:t>Something else?</a:t>
            </a:r>
          </a:p>
          <a:p>
            <a:pPr lvl="1"/>
            <a:r>
              <a:rPr lang="en-GB" dirty="0" smtClean="0"/>
              <a:t>Focus on the domain</a:t>
            </a:r>
          </a:p>
          <a:p>
            <a:endParaRPr lang="en-GB" dirty="0"/>
          </a:p>
        </p:txBody>
      </p:sp>
      <p:pic>
        <p:nvPicPr>
          <p:cNvPr id="6" name="image02.jpg"/>
          <p:cNvPicPr/>
          <p:nvPr/>
        </p:nvPicPr>
        <p:blipFill>
          <a:blip r:embed="rId2">
            <a:extLst/>
          </a:blip>
          <a:srcRect l="20283" r="16261"/>
          <a:stretch>
            <a:fillRect/>
          </a:stretch>
        </p:blipFill>
        <p:spPr>
          <a:xfrm>
            <a:off x="6379951" y="1526864"/>
            <a:ext cx="4948896" cy="3884302"/>
          </a:xfrm>
          <a:prstGeom prst="rect">
            <a:avLst/>
          </a:prstGeom>
          <a:ln w="25400">
            <a:miter lim="400000"/>
          </a:ln>
          <a:effectLst>
            <a:outerShdw blurRad="254000" dist="127000" dir="5400000" rotWithShape="0">
              <a:srgbClr val="000000">
                <a:alpha val="70000"/>
              </a:srgbClr>
            </a:outerShdw>
          </a:effectLst>
        </p:spPr>
      </p:pic>
    </p:spTree>
    <p:extLst>
      <p:ext uri="{BB962C8B-B14F-4D97-AF65-F5344CB8AC3E}">
        <p14:creationId xmlns:p14="http://schemas.microsoft.com/office/powerpoint/2010/main" val="42847800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GB" smtClean="0"/>
              <a:t>Domain Driven Design</a:t>
            </a:r>
            <a:endParaRPr lang="en-GB" sz="4000" smtClean="0"/>
          </a:p>
        </p:txBody>
      </p:sp>
      <p:sp>
        <p:nvSpPr>
          <p:cNvPr id="7172" name="Text Box 15"/>
          <p:cNvSpPr txBox="1">
            <a:spLocks noChangeArrowheads="1"/>
          </p:cNvSpPr>
          <p:nvPr/>
        </p:nvSpPr>
        <p:spPr bwMode="auto">
          <a:xfrm>
            <a:off x="476251" y="1928813"/>
            <a:ext cx="5524500" cy="2556727"/>
          </a:xfrm>
          <a:prstGeom prst="rect">
            <a:avLst/>
          </a:prstGeom>
        </p:spPr>
        <p:txBody>
          <a:bodyPr vert="horz" lIns="91440" tIns="9144" rIns="91440" bIns="45720" rtlCol="0">
            <a:normAutofit/>
          </a:bodyPr>
          <a:lstStyle>
            <a:lvl1pPr indent="0">
              <a:lnSpc>
                <a:spcPct val="100000"/>
              </a:lnSpc>
              <a:spcBef>
                <a:spcPct val="20000"/>
              </a:spcBef>
              <a:spcAft>
                <a:spcPts val="600"/>
              </a:spcAft>
              <a:buClr>
                <a:schemeClr val="tx2"/>
              </a:buClr>
              <a:buFont typeface="Arial" pitchFamily="34" charset="0"/>
              <a:buNone/>
              <a:defRPr sz="3200" spc="30" baseline="0"/>
            </a:lvl1pPr>
            <a:lvl2pPr indent="0">
              <a:lnSpc>
                <a:spcPct val="100000"/>
              </a:lnSpc>
              <a:spcBef>
                <a:spcPct val="20000"/>
              </a:spcBef>
              <a:spcAft>
                <a:spcPts val="600"/>
              </a:spcAft>
              <a:buClr>
                <a:schemeClr val="tx2"/>
              </a:buClr>
              <a:buFont typeface="Arial" pitchFamily="34" charset="0"/>
              <a:buNone/>
              <a:defRPr sz="1200" spc="30" baseline="0"/>
            </a:lvl2pPr>
            <a:lvl3pPr indent="0">
              <a:lnSpc>
                <a:spcPct val="100000"/>
              </a:lnSpc>
              <a:spcBef>
                <a:spcPct val="20000"/>
              </a:spcBef>
              <a:spcAft>
                <a:spcPts val="600"/>
              </a:spcAft>
              <a:buClr>
                <a:schemeClr val="tx2"/>
              </a:buClr>
              <a:buFont typeface="Arial" pitchFamily="34" charset="0"/>
              <a:buNone/>
              <a:defRPr sz="1000" spc="30" baseline="0"/>
            </a:lvl3pPr>
            <a:lvl4pPr indent="0">
              <a:lnSpc>
                <a:spcPct val="100000"/>
              </a:lnSpc>
              <a:spcBef>
                <a:spcPct val="20000"/>
              </a:spcBef>
              <a:spcAft>
                <a:spcPts val="600"/>
              </a:spcAft>
              <a:buClr>
                <a:schemeClr val="tx2"/>
              </a:buClr>
              <a:buFont typeface="Arial" pitchFamily="34" charset="0"/>
              <a:buNone/>
              <a:defRPr sz="900" spc="30" baseline="0"/>
            </a:lvl4pPr>
            <a:lvl5pPr indent="0">
              <a:lnSpc>
                <a:spcPct val="100000"/>
              </a:lnSpc>
              <a:spcBef>
                <a:spcPct val="20000"/>
              </a:spcBef>
              <a:spcAft>
                <a:spcPts val="600"/>
              </a:spcAft>
              <a:buClr>
                <a:schemeClr val="tx2"/>
              </a:buClr>
              <a:buFont typeface="Arial" pitchFamily="34" charset="0"/>
              <a:buNone/>
              <a:defRPr sz="900" spc="30" baseline="0"/>
            </a:lvl5pPr>
            <a:lvl6pPr indent="0">
              <a:lnSpc>
                <a:spcPct val="100000"/>
              </a:lnSpc>
              <a:spcBef>
                <a:spcPct val="20000"/>
              </a:spcBef>
              <a:spcAft>
                <a:spcPts val="600"/>
              </a:spcAft>
              <a:buClr>
                <a:schemeClr val="tx2"/>
              </a:buClr>
              <a:buFont typeface="Arial" pitchFamily="34" charset="0"/>
              <a:buNone/>
              <a:defRPr sz="900"/>
            </a:lvl6pPr>
            <a:lvl7pPr indent="0">
              <a:lnSpc>
                <a:spcPct val="100000"/>
              </a:lnSpc>
              <a:spcBef>
                <a:spcPct val="20000"/>
              </a:spcBef>
              <a:spcAft>
                <a:spcPts val="600"/>
              </a:spcAft>
              <a:buClr>
                <a:schemeClr val="tx2"/>
              </a:buClr>
              <a:buFont typeface="Arial" pitchFamily="34" charset="0"/>
              <a:buNone/>
              <a:defRPr sz="900"/>
            </a:lvl7pPr>
            <a:lvl8pPr indent="0">
              <a:lnSpc>
                <a:spcPct val="100000"/>
              </a:lnSpc>
              <a:spcBef>
                <a:spcPct val="20000"/>
              </a:spcBef>
              <a:spcAft>
                <a:spcPts val="600"/>
              </a:spcAft>
              <a:buClr>
                <a:schemeClr val="tx2"/>
              </a:buClr>
              <a:buFont typeface="Arial" pitchFamily="34" charset="0"/>
              <a:buNone/>
              <a:defRPr sz="900"/>
            </a:lvl8pPr>
            <a:lvl9pPr indent="0">
              <a:lnSpc>
                <a:spcPct val="100000"/>
              </a:lnSpc>
              <a:spcBef>
                <a:spcPct val="20000"/>
              </a:spcBef>
              <a:spcAft>
                <a:spcPts val="600"/>
              </a:spcAft>
              <a:buClr>
                <a:schemeClr val="tx2"/>
              </a:buClr>
              <a:buFont typeface="Arial" pitchFamily="34" charset="0"/>
              <a:buNone/>
              <a:defRPr sz="900"/>
            </a:lvl9pPr>
          </a:lstStyle>
          <a:p>
            <a:r>
              <a:rPr lang="en-GB" dirty="0"/>
              <a:t>The complexity that we should be tackling is the complexity of the domain itself ... not the technical architecture, not the user interface, not even specific features</a:t>
            </a:r>
          </a:p>
        </p:txBody>
      </p:sp>
      <p:sp>
        <p:nvSpPr>
          <p:cNvPr id="7173" name="Text Box 16"/>
          <p:cNvSpPr txBox="1">
            <a:spLocks noChangeArrowheads="1"/>
          </p:cNvSpPr>
          <p:nvPr/>
        </p:nvSpPr>
        <p:spPr bwMode="auto">
          <a:xfrm>
            <a:off x="3663951" y="4484434"/>
            <a:ext cx="2336800" cy="371513"/>
          </a:xfrm>
          <a:prstGeom prst="rect">
            <a:avLst/>
          </a:prstGeom>
          <a:noFill/>
          <a:ln w="9525">
            <a:noFill/>
            <a:miter lim="800000"/>
            <a:headEnd/>
            <a:tailEnd/>
          </a:ln>
        </p:spPr>
        <p:txBody>
          <a:bodyPr lIns="90000" tIns="46800" rIns="90000" bIns="46800">
            <a:spAutoFit/>
          </a:bodyPr>
          <a:lstStyle/>
          <a:p>
            <a:pPr algn="r"/>
            <a:r>
              <a:rPr lang="en-GB" i="1" dirty="0">
                <a:solidFill>
                  <a:srgbClr val="CC3300"/>
                </a:solidFill>
                <a:latin typeface="Trebuchet MS" pitchFamily="34" charset="0"/>
              </a:rPr>
              <a:t>Eric Evans</a:t>
            </a:r>
          </a:p>
        </p:txBody>
      </p:sp>
      <p:pic>
        <p:nvPicPr>
          <p:cNvPr id="7" name="Picture 6" descr="complexity.jpg"/>
          <p:cNvPicPr>
            <a:picLocks noChangeAspect="1"/>
          </p:cNvPicPr>
          <p:nvPr/>
        </p:nvPicPr>
        <p:blipFill>
          <a:blip r:embed="rId3" cstate="print"/>
          <a:stretch>
            <a:fillRect/>
          </a:stretch>
        </p:blipFill>
        <p:spPr>
          <a:xfrm>
            <a:off x="6477000" y="1913402"/>
            <a:ext cx="4857751" cy="2733675"/>
          </a:xfrm>
          <a:prstGeom prst="rect">
            <a:avLst/>
          </a:prstGeom>
          <a:ln>
            <a:noFill/>
          </a:ln>
          <a:effectLst>
            <a:outerShdw blurRad="190500" algn="tl" rotWithShape="0">
              <a:srgbClr val="000000">
                <a:alpha val="70000"/>
              </a:srgbClr>
            </a:outerShdw>
          </a:effectLst>
        </p:spPr>
      </p:pic>
      <p:pic>
        <p:nvPicPr>
          <p:cNvPr id="9" name="Picture 2" descr="Image resul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85972" y="192010"/>
            <a:ext cx="1966120" cy="2598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68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anguage.jpg"/>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1814300" y="1138130"/>
            <a:ext cx="8186047" cy="5443922"/>
          </a:xfrm>
          <a:prstGeom prst="rect">
            <a:avLst/>
          </a:prstGeom>
          <a:solidFill>
            <a:schemeClr val="bg1">
              <a:lumMod val="95000"/>
              <a:lumOff val="5000"/>
            </a:schemeClr>
          </a:solidFill>
          <a:ln>
            <a:noFill/>
          </a:ln>
          <a:effectLst>
            <a:outerShdw blurRad="190500" algn="tl" rotWithShape="0">
              <a:srgbClr val="000000">
                <a:alpha val="70000"/>
              </a:srgbClr>
            </a:outerShdw>
          </a:effectLst>
        </p:spPr>
      </p:pic>
      <p:sp>
        <p:nvSpPr>
          <p:cNvPr id="6" name="Rectangle 5"/>
          <p:cNvSpPr/>
          <p:nvPr/>
        </p:nvSpPr>
        <p:spPr>
          <a:xfrm>
            <a:off x="1146625" y="5195851"/>
            <a:ext cx="9245600" cy="276999"/>
          </a:xfrm>
          <a:prstGeom prst="rect">
            <a:avLst/>
          </a:prstGeom>
        </p:spPr>
        <p:txBody>
          <a:bodyPr vert="horz" lIns="91440" tIns="9144" rIns="91440" bIns="45720" rtlCol="0">
            <a:noAutofit/>
          </a:bodyPr>
          <a:lstStyle/>
          <a:p>
            <a:pPr lvl="1" algn="ctr">
              <a:spcBef>
                <a:spcPct val="20000"/>
              </a:spcBef>
              <a:spcAft>
                <a:spcPts val="600"/>
              </a:spcAft>
              <a:buClr>
                <a:schemeClr val="tx2"/>
              </a:buClr>
              <a:buFont typeface="Arial" pitchFamily="34" charset="0"/>
              <a:buNone/>
            </a:pPr>
            <a:r>
              <a:rPr lang="en-GB" sz="2800" spc="30" dirty="0"/>
              <a:t>“With a conscious effort by the team, the domain model can provide the backbone for that common language”</a:t>
            </a:r>
          </a:p>
        </p:txBody>
      </p:sp>
      <p:sp>
        <p:nvSpPr>
          <p:cNvPr id="7" name="Title 6"/>
          <p:cNvSpPr>
            <a:spLocks noGrp="1"/>
          </p:cNvSpPr>
          <p:nvPr>
            <p:ph type="title"/>
          </p:nvPr>
        </p:nvSpPr>
        <p:spPr/>
        <p:txBody>
          <a:bodyPr/>
          <a:lstStyle/>
          <a:p>
            <a:r>
              <a:rPr lang="en-GB" dirty="0" smtClean="0"/>
              <a:t>UBIQUITOUS LANGUAGE</a:t>
            </a:r>
            <a:endParaRPr lang="en-GB" dirty="0"/>
          </a:p>
        </p:txBody>
      </p:sp>
    </p:spTree>
    <p:extLst>
      <p:ext uri="{BB962C8B-B14F-4D97-AF65-F5344CB8AC3E}">
        <p14:creationId xmlns:p14="http://schemas.microsoft.com/office/powerpoint/2010/main" val="381708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a:xfrm>
            <a:off x="812800" y="1600200"/>
            <a:ext cx="4412343" cy="4114800"/>
          </a:xfrm>
        </p:spPr>
        <p:txBody>
          <a:bodyPr>
            <a:normAutofit/>
          </a:bodyPr>
          <a:lstStyle/>
          <a:p>
            <a:r>
              <a:rPr lang="en-GB" sz="3200" dirty="0" smtClean="0"/>
              <a:t>Still too much technical complexity</a:t>
            </a:r>
            <a:endParaRPr lang="en-GB" sz="3200" dirty="0"/>
          </a:p>
        </p:txBody>
      </p:sp>
      <p:sp>
        <p:nvSpPr>
          <p:cNvPr id="6" name="Content Placeholder 5"/>
          <p:cNvSpPr>
            <a:spLocks noGrp="1"/>
          </p:cNvSpPr>
          <p:nvPr>
            <p:ph sz="quarter" idx="14"/>
          </p:nvPr>
        </p:nvSpPr>
        <p:spPr/>
        <p:txBody>
          <a:bodyPr/>
          <a:lstStyle/>
          <a:p>
            <a:endParaRPr lang="en-GB"/>
          </a:p>
        </p:txBody>
      </p:sp>
      <p:sp>
        <p:nvSpPr>
          <p:cNvPr id="2" name="Title 1"/>
          <p:cNvSpPr>
            <a:spLocks noGrp="1"/>
          </p:cNvSpPr>
          <p:nvPr>
            <p:ph type="title"/>
          </p:nvPr>
        </p:nvSpPr>
        <p:spPr/>
        <p:txBody>
          <a:bodyPr/>
          <a:lstStyle/>
          <a:p>
            <a:r>
              <a:rPr lang="en-GB" dirty="0" smtClean="0"/>
              <a:t>Microsoft’s domain driven architecture ?</a:t>
            </a:r>
            <a:endParaRPr lang="en-GB" dirty="0"/>
          </a:p>
        </p:txBody>
      </p:sp>
      <p:pic>
        <p:nvPicPr>
          <p:cNvPr id="4" name="image00.png"/>
          <p:cNvPicPr/>
          <p:nvPr/>
        </p:nvPicPr>
        <p:blipFill>
          <a:blip r:embed="rId2">
            <a:extLst/>
          </a:blip>
          <a:stretch>
            <a:fillRect/>
          </a:stretch>
        </p:blipFill>
        <p:spPr>
          <a:xfrm>
            <a:off x="5994394" y="1233946"/>
            <a:ext cx="5454106" cy="5108570"/>
          </a:xfrm>
          <a:prstGeom prst="rect">
            <a:avLst/>
          </a:prstGeom>
          <a:ln w="25400">
            <a:miter lim="400000"/>
          </a:ln>
          <a:effectLst>
            <a:outerShdw blurRad="254000" dist="127000" dir="5400000" rotWithShape="0">
              <a:srgbClr val="000000">
                <a:alpha val="70000"/>
              </a:srgbClr>
            </a:outerShdw>
          </a:effectLst>
        </p:spPr>
      </p:pic>
    </p:spTree>
    <p:extLst>
      <p:ext uri="{BB962C8B-B14F-4D97-AF65-F5344CB8AC3E}">
        <p14:creationId xmlns:p14="http://schemas.microsoft.com/office/powerpoint/2010/main" val="23070398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A different tack</a:t>
            </a:r>
            <a:endParaRPr lang="en-GB" dirty="0"/>
          </a:p>
        </p:txBody>
      </p:sp>
      <p:sp>
        <p:nvSpPr>
          <p:cNvPr id="6" name="Content Placeholder 5"/>
          <p:cNvSpPr>
            <a:spLocks noGrp="1"/>
          </p:cNvSpPr>
          <p:nvPr>
            <p:ph sz="quarter" idx="13"/>
          </p:nvPr>
        </p:nvSpPr>
        <p:spPr/>
        <p:txBody>
          <a:bodyPr/>
          <a:lstStyle/>
          <a:p>
            <a:endParaRPr lang="en-GB" dirty="0" smtClean="0"/>
          </a:p>
          <a:p>
            <a:r>
              <a:rPr lang="en-GB" dirty="0" smtClean="0"/>
              <a:t>Build </a:t>
            </a:r>
            <a:r>
              <a:rPr lang="en-GB" dirty="0"/>
              <a:t>a domain-driven app </a:t>
            </a:r>
            <a:r>
              <a:rPr lang="en-GB" dirty="0" smtClean="0"/>
              <a:t> …</a:t>
            </a:r>
          </a:p>
          <a:p>
            <a:endParaRPr lang="en-GB" dirty="0" smtClean="0"/>
          </a:p>
          <a:p>
            <a:r>
              <a:rPr lang="en-GB" dirty="0" smtClean="0"/>
              <a:t>… using </a:t>
            </a:r>
            <a:r>
              <a:rPr lang="en-GB" dirty="0"/>
              <a:t>the Naked Objects pattern</a:t>
            </a:r>
          </a:p>
        </p:txBody>
      </p:sp>
    </p:spTree>
    <p:extLst>
      <p:ext uri="{BB962C8B-B14F-4D97-AF65-F5344CB8AC3E}">
        <p14:creationId xmlns:p14="http://schemas.microsoft.com/office/powerpoint/2010/main" val="466031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half" idx="2"/>
          </p:nvPr>
        </p:nvSpPr>
        <p:spPr/>
        <p:txBody>
          <a:bodyPr>
            <a:normAutofit/>
          </a:bodyPr>
          <a:lstStyle/>
          <a:p>
            <a:r>
              <a:rPr lang="en-GB" sz="3200" dirty="0" smtClean="0"/>
              <a:t>Naked What ???</a:t>
            </a:r>
            <a:endParaRPr lang="en-GB" sz="3200" dirty="0"/>
          </a:p>
        </p:txBody>
      </p:sp>
      <p:pic>
        <p:nvPicPr>
          <p:cNvPr id="7" name="lips.jpg"/>
          <p:cNvPicPr/>
          <p:nvPr/>
        </p:nvPicPr>
        <p:blipFill>
          <a:blip r:embed="rId2">
            <a:extLst/>
          </a:blip>
          <a:stretch>
            <a:fillRect/>
          </a:stretch>
        </p:blipFill>
        <p:spPr>
          <a:xfrm>
            <a:off x="6255657" y="624114"/>
            <a:ext cx="5142662" cy="5619318"/>
          </a:xfrm>
          <a:prstGeom prst="rect">
            <a:avLst/>
          </a:prstGeom>
          <a:ln w="12700">
            <a:miter lim="400000"/>
          </a:ln>
        </p:spPr>
      </p:pic>
    </p:spTree>
    <p:extLst>
      <p:ext uri="{BB962C8B-B14F-4D97-AF65-F5344CB8AC3E}">
        <p14:creationId xmlns:p14="http://schemas.microsoft.com/office/powerpoint/2010/main" val="14213718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dirty="0" smtClean="0"/>
              <a:t>NAKED OBJECTS</a:t>
            </a:r>
            <a:endParaRPr lang="en-GB" dirty="0"/>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9716193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eflection.jpg"/>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911424" y="1196751"/>
            <a:ext cx="10467776" cy="5212658"/>
          </a:xfrm>
          <a:prstGeom prst="rect">
            <a:avLst/>
          </a:prstGeom>
          <a:ln>
            <a:noFill/>
          </a:ln>
          <a:effectLst>
            <a:outerShdw blurRad="190500" algn="tl" rotWithShape="0">
              <a:srgbClr val="000000">
                <a:alpha val="70000"/>
              </a:srgbClr>
            </a:outerShdw>
          </a:effectLst>
        </p:spPr>
      </p:pic>
      <p:sp>
        <p:nvSpPr>
          <p:cNvPr id="7" name="Title 6"/>
          <p:cNvSpPr>
            <a:spLocks noGrp="1"/>
          </p:cNvSpPr>
          <p:nvPr>
            <p:ph type="title"/>
          </p:nvPr>
        </p:nvSpPr>
        <p:spPr/>
        <p:txBody>
          <a:bodyPr/>
          <a:lstStyle/>
          <a:p>
            <a:r>
              <a:rPr lang="en-GB" dirty="0" smtClean="0"/>
              <a:t>NAKED OBJECTS</a:t>
            </a:r>
            <a:endParaRPr lang="en-GB" dirty="0"/>
          </a:p>
        </p:txBody>
      </p:sp>
      <p:sp>
        <p:nvSpPr>
          <p:cNvPr id="8" name="Content Placeholder 7"/>
          <p:cNvSpPr>
            <a:spLocks noGrp="1"/>
          </p:cNvSpPr>
          <p:nvPr>
            <p:ph sz="quarter" idx="13"/>
          </p:nvPr>
        </p:nvSpPr>
        <p:spPr>
          <a:xfrm>
            <a:off x="910774" y="1124744"/>
            <a:ext cx="10566400" cy="4590256"/>
          </a:xfrm>
        </p:spPr>
        <p:txBody>
          <a:bodyPr>
            <a:normAutofit/>
          </a:bodyPr>
          <a:lstStyle/>
          <a:p>
            <a:endParaRPr lang="en-GB" dirty="0" smtClean="0">
              <a:effectLst>
                <a:outerShdw blurRad="50800" dist="38100" algn="l" rotWithShape="0">
                  <a:prstClr val="black">
                    <a:alpha val="40000"/>
                  </a:prstClr>
                </a:outerShdw>
              </a:effectLst>
            </a:endParaRPr>
          </a:p>
          <a:p>
            <a:r>
              <a:rPr lang="en-GB" dirty="0" smtClean="0">
                <a:effectLst>
                  <a:outerShdw blurRad="50800" dist="38100" algn="l" rotWithShape="0">
                    <a:prstClr val="black">
                      <a:alpha val="40000"/>
                    </a:prstClr>
                  </a:outerShdw>
                </a:effectLst>
              </a:rPr>
              <a:t>An architectural pattern</a:t>
            </a:r>
          </a:p>
          <a:p>
            <a:endParaRPr lang="en-GB" dirty="0" smtClean="0">
              <a:effectLst>
                <a:outerShdw blurRad="50800" dist="38100" algn="l" rotWithShape="0">
                  <a:prstClr val="black">
                    <a:alpha val="40000"/>
                  </a:prstClr>
                </a:outerShdw>
              </a:effectLst>
            </a:endParaRPr>
          </a:p>
          <a:p>
            <a:r>
              <a:rPr lang="en-GB" dirty="0" smtClean="0">
                <a:effectLst>
                  <a:outerShdw blurRad="50800" dist="38100" algn="l" rotWithShape="0">
                    <a:prstClr val="black">
                      <a:alpha val="40000"/>
                    </a:prstClr>
                  </a:outerShdw>
                </a:effectLst>
              </a:rPr>
              <a:t>A </a:t>
            </a:r>
            <a:r>
              <a:rPr lang="en-GB" dirty="0" smtClean="0">
                <a:effectLst>
                  <a:outerShdw blurRad="50800" dist="38100" algn="l" rotWithShape="0">
                    <a:prstClr val="black">
                      <a:alpha val="40000"/>
                    </a:prstClr>
                  </a:outerShdw>
                </a:effectLst>
              </a:rPr>
              <a:t>principle</a:t>
            </a:r>
            <a:endParaRPr lang="en-GB" dirty="0" smtClean="0">
              <a:effectLst>
                <a:outerShdw blurRad="50800" dist="38100" algn="l" rotWithShape="0">
                  <a:prstClr val="black">
                    <a:alpha val="40000"/>
                  </a:prstClr>
                </a:outerShdw>
              </a:effectLs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6138" y="282351"/>
            <a:ext cx="1453896" cy="1828800"/>
          </a:xfrm>
          <a:prstGeom prst="rect">
            <a:avLst/>
          </a:prstGeom>
        </p:spPr>
      </p:pic>
      <p:pic>
        <p:nvPicPr>
          <p:cNvPr id="1026" name="Picture 2" descr="dhnak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03480" y="4898705"/>
            <a:ext cx="1436056" cy="1719828"/>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7"/>
          <p:cNvSpPr txBox="1">
            <a:spLocks/>
          </p:cNvSpPr>
          <p:nvPr/>
        </p:nvSpPr>
        <p:spPr>
          <a:xfrm>
            <a:off x="965200" y="5203390"/>
            <a:ext cx="10566400" cy="1415143"/>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36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36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36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36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36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0" indent="0">
              <a:buNone/>
            </a:pPr>
            <a:r>
              <a:rPr lang="en-GB" dirty="0" smtClean="0">
                <a:effectLst>
                  <a:outerShdw blurRad="50800" dist="38100" algn="l" rotWithShape="0">
                    <a:prstClr val="black">
                      <a:alpha val="40000"/>
                    </a:prstClr>
                  </a:outerShdw>
                </a:effectLst>
              </a:rPr>
              <a:t>Implemented by frameworks such as Apache Isis™</a:t>
            </a:r>
            <a:endParaRPr lang="en-GB" dirty="0" smtClean="0">
              <a:effectLst>
                <a:outerShdw blurRad="50800" dist="38100" algn="l" rotWithShape="0">
                  <a:prstClr val="black">
                    <a:alpha val="40000"/>
                  </a:prstClr>
                </a:outerShdw>
              </a:effectLst>
            </a:endParaRPr>
          </a:p>
        </p:txBody>
      </p:sp>
    </p:spTree>
    <p:extLst>
      <p:ext uri="{BB962C8B-B14F-4D97-AF65-F5344CB8AC3E}">
        <p14:creationId xmlns:p14="http://schemas.microsoft.com/office/powerpoint/2010/main" val="1745253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fade">
                                      <p:cBhvr>
                                        <p:cTn id="12" dur="500"/>
                                        <p:tgtEl>
                                          <p:spTgt spid="8">
                                            <p:txEl>
                                              <p:pRg st="3" end="3"/>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026"/>
                                        </p:tgtEl>
                                        <p:attrNameLst>
                                          <p:attrName>style.visibility</p:attrName>
                                        </p:attrNameLst>
                                      </p:cBhvr>
                                      <p:to>
                                        <p:strVal val="visible"/>
                                      </p:to>
                                    </p:set>
                                    <p:animEffect transition="in" filter="fade">
                                      <p:cBhvr>
                                        <p:cTn id="25"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10"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1267" name="Rectangle 2"/>
          <p:cNvSpPr>
            <a:spLocks noGrp="1" noChangeArrowheads="1"/>
          </p:cNvSpPr>
          <p:nvPr>
            <p:ph type="title"/>
          </p:nvPr>
        </p:nvSpPr>
        <p:spPr/>
        <p:txBody>
          <a:bodyPr/>
          <a:lstStyle/>
          <a:p>
            <a:r>
              <a:rPr lang="en-GB" dirty="0" smtClean="0"/>
              <a:t>Naked Objects Pattern</a:t>
            </a:r>
          </a:p>
        </p:txBody>
      </p:sp>
      <p:sp>
        <p:nvSpPr>
          <p:cNvPr id="9220" name="Rectangle 3"/>
          <p:cNvSpPr>
            <a:spLocks noGrp="1" noChangeArrowheads="1"/>
          </p:cNvSpPr>
          <p:nvPr>
            <p:ph type="body" idx="13"/>
          </p:nvPr>
        </p:nvSpPr>
        <p:spPr>
          <a:xfrm>
            <a:off x="812800" y="1125538"/>
            <a:ext cx="10566400" cy="5122862"/>
          </a:xfrm>
        </p:spPr>
        <p:txBody>
          <a:bodyPr>
            <a:normAutofit fontScale="77500" lnSpcReduction="20000"/>
          </a:bodyPr>
          <a:lstStyle/>
          <a:p>
            <a:r>
              <a:rPr lang="en-GB" dirty="0" smtClean="0"/>
              <a:t>Business functionality is encapsulated on the core business objects</a:t>
            </a:r>
          </a:p>
          <a:p>
            <a:pPr lvl="1"/>
            <a:r>
              <a:rPr lang="en-GB" dirty="0" smtClean="0"/>
              <a:t>represented in a programming language, </a:t>
            </a:r>
            <a:r>
              <a:rPr lang="en-GB" dirty="0" err="1" smtClean="0"/>
              <a:t>eg</a:t>
            </a:r>
            <a:r>
              <a:rPr lang="en-GB" dirty="0" smtClean="0"/>
              <a:t> Java</a:t>
            </a:r>
          </a:p>
          <a:p>
            <a:pPr lvl="1"/>
            <a:endParaRPr lang="en-GB" dirty="0" smtClean="0"/>
          </a:p>
          <a:p>
            <a:r>
              <a:rPr lang="en-GB" dirty="0" smtClean="0"/>
              <a:t>Objects are </a:t>
            </a:r>
            <a:r>
              <a:rPr lang="en-GB" dirty="0" smtClean="0">
                <a:solidFill>
                  <a:srgbClr val="FFFF00"/>
                </a:solidFill>
              </a:rPr>
              <a:t>exposed through the UI directly &amp; automatically</a:t>
            </a:r>
          </a:p>
          <a:p>
            <a:pPr lvl="1"/>
            <a:r>
              <a:rPr lang="en-GB" dirty="0" smtClean="0"/>
              <a:t>the framework automatically enforces business rules</a:t>
            </a:r>
          </a:p>
          <a:p>
            <a:pPr lvl="1"/>
            <a:endParaRPr lang="en-US" dirty="0" smtClean="0"/>
          </a:p>
          <a:p>
            <a:r>
              <a:rPr lang="en-GB" dirty="0" smtClean="0"/>
              <a:t>User interactions with the system all consist of:</a:t>
            </a:r>
          </a:p>
          <a:p>
            <a:pPr lvl="1"/>
            <a:r>
              <a:rPr lang="en-GB" dirty="0" smtClean="0"/>
              <a:t>retrieving objects</a:t>
            </a:r>
          </a:p>
          <a:p>
            <a:pPr lvl="1"/>
            <a:r>
              <a:rPr lang="en-GB" dirty="0" smtClean="0"/>
              <a:t>invoking actions on them</a:t>
            </a:r>
          </a:p>
          <a:p>
            <a:pPr lvl="1"/>
            <a:r>
              <a:rPr lang="en-GB" dirty="0" smtClean="0"/>
              <a:t>editing their properties</a:t>
            </a:r>
          </a:p>
        </p:txBody>
      </p:sp>
    </p:spTree>
    <p:extLst>
      <p:ext uri="{BB962C8B-B14F-4D97-AF65-F5344CB8AC3E}">
        <p14:creationId xmlns:p14="http://schemas.microsoft.com/office/powerpoint/2010/main" val="24551416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434050" name="Rectangle 2"/>
          <p:cNvSpPr>
            <a:spLocks noGrp="1" noChangeArrowheads="1"/>
          </p:cNvSpPr>
          <p:nvPr>
            <p:ph type="title"/>
          </p:nvPr>
        </p:nvSpPr>
        <p:spPr/>
        <p:txBody>
          <a:bodyPr/>
          <a:lstStyle/>
          <a:p>
            <a:r>
              <a:rPr lang="en-GB" dirty="0" smtClean="0"/>
              <a:t>A metaphor for the system</a:t>
            </a:r>
            <a:endParaRPr lang="en-GB" dirty="0"/>
          </a:p>
        </p:txBody>
      </p:sp>
      <p:pic>
        <p:nvPicPr>
          <p:cNvPr id="44" name="Picture 3"/>
          <p:cNvPicPr>
            <a:picLocks noChangeAspect="1" noChangeArrowheads="1"/>
          </p:cNvPicPr>
          <p:nvPr/>
        </p:nvPicPr>
        <p:blipFill>
          <a:blip r:embed="rId3"/>
          <a:srcRect/>
          <a:stretch>
            <a:fillRect/>
          </a:stretch>
        </p:blipFill>
        <p:spPr bwMode="auto">
          <a:xfrm>
            <a:off x="618362" y="1323669"/>
            <a:ext cx="7358627" cy="4139228"/>
          </a:xfrm>
          <a:prstGeom prst="rect">
            <a:avLst/>
          </a:prstGeom>
          <a:noFill/>
          <a:ln w="9525">
            <a:noFill/>
            <a:miter lim="800000"/>
            <a:headEnd/>
            <a:tailEnd/>
          </a:ln>
        </p:spPr>
      </p:pic>
      <p:sp>
        <p:nvSpPr>
          <p:cNvPr id="45" name="Text Box 5"/>
          <p:cNvSpPr txBox="1">
            <a:spLocks noChangeArrowheads="1"/>
          </p:cNvSpPr>
          <p:nvPr/>
        </p:nvSpPr>
        <p:spPr bwMode="auto">
          <a:xfrm>
            <a:off x="8426665" y="2607362"/>
            <a:ext cx="3458296" cy="1571842"/>
          </a:xfrm>
          <a:prstGeom prst="rect">
            <a:avLst/>
          </a:prstGeom>
          <a:noFill/>
          <a:ln w="9525">
            <a:noFill/>
            <a:miter lim="800000"/>
            <a:headEnd/>
            <a:tailEnd/>
          </a:ln>
        </p:spPr>
        <p:txBody>
          <a:bodyPr wrap="none" lIns="90000" tIns="46800" rIns="90000" bIns="46800">
            <a:spAutoFit/>
          </a:bodyPr>
          <a:lstStyle/>
          <a:p>
            <a:pPr algn="ctr"/>
            <a:r>
              <a:rPr lang="en-IE" sz="3200" dirty="0">
                <a:latin typeface="+mj-lt"/>
              </a:rPr>
              <a:t>treat the </a:t>
            </a:r>
            <a:r>
              <a:rPr lang="en-IE" sz="3200" dirty="0" smtClean="0">
                <a:latin typeface="+mj-lt"/>
              </a:rPr>
              <a:t>user</a:t>
            </a:r>
            <a:br>
              <a:rPr lang="en-IE" sz="3200" dirty="0" smtClean="0">
                <a:latin typeface="+mj-lt"/>
              </a:rPr>
            </a:br>
            <a:r>
              <a:rPr lang="en-IE" sz="3200" dirty="0" smtClean="0">
                <a:latin typeface="+mj-lt"/>
              </a:rPr>
              <a:t>as a problem solver,</a:t>
            </a:r>
            <a:br>
              <a:rPr lang="en-IE" sz="3200" dirty="0" smtClean="0">
                <a:latin typeface="+mj-lt"/>
              </a:rPr>
            </a:br>
            <a:r>
              <a:rPr lang="en-IE" sz="3200" dirty="0" smtClean="0">
                <a:latin typeface="+mj-lt"/>
              </a:rPr>
              <a:t>not </a:t>
            </a:r>
            <a:r>
              <a:rPr lang="en-IE" sz="3200" dirty="0">
                <a:latin typeface="+mj-lt"/>
              </a:rPr>
              <a:t>a process follower</a:t>
            </a:r>
            <a:endParaRPr lang="en-GB" sz="3200" dirty="0">
              <a:latin typeface="+mj-lt"/>
            </a:endParaRPr>
          </a:p>
        </p:txBody>
      </p:sp>
    </p:spTree>
    <p:extLst>
      <p:ext uri="{BB962C8B-B14F-4D97-AF65-F5344CB8AC3E}">
        <p14:creationId xmlns:p14="http://schemas.microsoft.com/office/powerpoint/2010/main" val="27729054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Setting the Stage</a:t>
            </a:r>
            <a:endParaRPr lang="en-GB" dirty="0"/>
          </a:p>
        </p:txBody>
      </p:sp>
    </p:spTree>
    <p:extLst>
      <p:ext uri="{BB962C8B-B14F-4D97-AF65-F5344CB8AC3E}">
        <p14:creationId xmlns:p14="http://schemas.microsoft.com/office/powerpoint/2010/main" val="4659278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Process</a:t>
            </a:r>
            <a:br>
              <a:rPr lang="en-GB" dirty="0" smtClean="0"/>
            </a:br>
            <a:endParaRPr lang="en-GB" dirty="0"/>
          </a:p>
        </p:txBody>
      </p:sp>
      <p:sp>
        <p:nvSpPr>
          <p:cNvPr id="2" name="Text Placeholder 1"/>
          <p:cNvSpPr>
            <a:spLocks noGrp="1"/>
          </p:cNvSpPr>
          <p:nvPr>
            <p:ph type="body" idx="1"/>
          </p:nvPr>
        </p:nvSpPr>
        <p:spPr>
          <a:xfrm>
            <a:off x="812801" y="4463851"/>
            <a:ext cx="10513484" cy="1500187"/>
          </a:xfrm>
        </p:spPr>
        <p:txBody>
          <a:bodyPr>
            <a:normAutofit/>
          </a:bodyPr>
          <a:lstStyle/>
          <a:p>
            <a:r>
              <a:rPr lang="en-GB" sz="2400" dirty="0" smtClean="0"/>
              <a:t>or… how to build a naked objects app</a:t>
            </a:r>
            <a:endParaRPr lang="en-GB" sz="2400" dirty="0"/>
          </a:p>
        </p:txBody>
      </p:sp>
    </p:spTree>
    <p:extLst>
      <p:ext uri="{BB962C8B-B14F-4D97-AF65-F5344CB8AC3E}">
        <p14:creationId xmlns:p14="http://schemas.microsoft.com/office/powerpoint/2010/main" val="30459323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Master of your domain</a:t>
            </a:r>
            <a:endParaRPr lang="en-GB"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562" y="1142132"/>
            <a:ext cx="10630126" cy="5258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05612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bytebucket.org/ecpdocs/eventstorming-201610-milan/raw/f566633a0d1660c39f15fddfa1395c2fe99fe9ba/src/docs/asciidoc/images/05-bounded-contexts.jpg?token=ecf8f4077fd29291f461f3a9f83c1657a5b05a0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2522" y="1103084"/>
            <a:ext cx="9693185" cy="54524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175650" y="274638"/>
            <a:ext cx="10566400" cy="706090"/>
          </a:xfrm>
        </p:spPr>
        <p:txBody>
          <a:bodyPr/>
          <a:lstStyle/>
          <a:p>
            <a:r>
              <a:rPr lang="en-GB" dirty="0" smtClean="0"/>
              <a:t>Event Storming</a:t>
            </a:r>
            <a:endParaRPr lang="en-GB" dirty="0"/>
          </a:p>
        </p:txBody>
      </p:sp>
      <p:sp>
        <p:nvSpPr>
          <p:cNvPr id="3" name="Content Placeholder 2"/>
          <p:cNvSpPr>
            <a:spLocks noGrp="1"/>
          </p:cNvSpPr>
          <p:nvPr>
            <p:ph sz="quarter" idx="13"/>
          </p:nvPr>
        </p:nvSpPr>
        <p:spPr>
          <a:xfrm>
            <a:off x="1277248" y="1124744"/>
            <a:ext cx="10566400" cy="4590256"/>
          </a:xfrm>
        </p:spPr>
        <p:txBody>
          <a:bodyPr/>
          <a:lstStyle/>
          <a:p>
            <a:r>
              <a:rPr lang="en-GB" b="1" dirty="0" smtClean="0">
                <a:effectLst>
                  <a:outerShdw blurRad="88900" dist="38100" dir="8100000" algn="tr" rotWithShape="0">
                    <a:prstClr val="black">
                      <a:alpha val="40000"/>
                    </a:prstClr>
                  </a:outerShdw>
                </a:effectLst>
              </a:rPr>
              <a:t>Get stakeholders in a room</a:t>
            </a:r>
          </a:p>
          <a:p>
            <a:endParaRPr lang="en-GB" b="1" dirty="0" smtClean="0">
              <a:effectLst>
                <a:outerShdw blurRad="88900" dist="38100" dir="8100000" algn="tr" rotWithShape="0">
                  <a:prstClr val="black">
                    <a:alpha val="40000"/>
                  </a:prstClr>
                </a:outerShdw>
              </a:effectLst>
            </a:endParaRPr>
          </a:p>
          <a:p>
            <a:r>
              <a:rPr lang="en-GB" b="1" dirty="0" smtClean="0">
                <a:effectLst>
                  <a:outerShdw blurRad="88900" dist="38100" dir="8100000" algn="tr" rotWithShape="0">
                    <a:prstClr val="black">
                      <a:alpha val="40000"/>
                    </a:prstClr>
                  </a:outerShdw>
                </a:effectLst>
              </a:rPr>
              <a:t>Infinite modelling space</a:t>
            </a:r>
          </a:p>
          <a:p>
            <a:endParaRPr lang="en-GB" b="1" dirty="0" smtClean="0">
              <a:effectLst>
                <a:outerShdw blurRad="88900" dist="38100" dir="8100000" algn="tr" rotWithShape="0">
                  <a:prstClr val="black">
                    <a:alpha val="40000"/>
                  </a:prstClr>
                </a:outerShdw>
              </a:effectLst>
            </a:endParaRPr>
          </a:p>
          <a:p>
            <a:r>
              <a:rPr lang="en-GB" b="1" dirty="0" smtClean="0">
                <a:effectLst>
                  <a:outerShdw blurRad="88900" dist="38100" dir="8100000" algn="tr" rotWithShape="0">
                    <a:prstClr val="black">
                      <a:alpha val="40000"/>
                    </a:prstClr>
                  </a:outerShdw>
                </a:effectLst>
              </a:rPr>
              <a:t>Identify business events</a:t>
            </a:r>
            <a:br>
              <a:rPr lang="en-GB" b="1" dirty="0" smtClean="0">
                <a:effectLst>
                  <a:outerShdw blurRad="88900" dist="38100" dir="8100000" algn="tr" rotWithShape="0">
                    <a:prstClr val="black">
                      <a:alpha val="40000"/>
                    </a:prstClr>
                  </a:outerShdw>
                </a:effectLst>
              </a:rPr>
            </a:br>
            <a:r>
              <a:rPr lang="en-GB" b="1" dirty="0" smtClean="0">
                <a:effectLst>
                  <a:outerShdw blurRad="88900" dist="38100" dir="8100000" algn="tr" rotWithShape="0">
                    <a:prstClr val="black">
                      <a:alpha val="40000"/>
                    </a:prstClr>
                  </a:outerShdw>
                </a:effectLst>
              </a:rPr>
              <a:t>that fulfil the process</a:t>
            </a:r>
          </a:p>
        </p:txBody>
      </p:sp>
      <p:pic>
        <p:nvPicPr>
          <p:cNvPr id="2050" name="Picture 2" descr="Introducing EventStormi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12709" y="228599"/>
            <a:ext cx="1809610" cy="23404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252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Agile Development</a:t>
            </a:r>
            <a:endParaRPr lang="en-GB" dirty="0"/>
          </a:p>
        </p:txBody>
      </p:sp>
      <p:sp>
        <p:nvSpPr>
          <p:cNvPr id="3" name="Content Placeholder 2"/>
          <p:cNvSpPr>
            <a:spLocks noGrp="1"/>
          </p:cNvSpPr>
          <p:nvPr>
            <p:ph sz="quarter" idx="13"/>
          </p:nvPr>
        </p:nvSpPr>
        <p:spPr>
          <a:xfrm>
            <a:off x="812800" y="1538412"/>
            <a:ext cx="10566400" cy="3556113"/>
          </a:xfrm>
        </p:spPr>
        <p:txBody>
          <a:bodyPr>
            <a:normAutofit fontScale="92500"/>
          </a:bodyPr>
          <a:lstStyle/>
          <a:p>
            <a:r>
              <a:rPr lang="en-GB" dirty="0" smtClean="0"/>
              <a:t>Software development isn't a science, it's an empirical practice</a:t>
            </a:r>
          </a:p>
          <a:p>
            <a:pPr lvl="1"/>
            <a:r>
              <a:rPr lang="en-GB" dirty="0" smtClean="0"/>
              <a:t>we’re not trying to fly to the moon</a:t>
            </a:r>
          </a:p>
          <a:p>
            <a:pPr lvl="1"/>
            <a:endParaRPr lang="en-GB" dirty="0" smtClean="0"/>
          </a:p>
          <a:p>
            <a:r>
              <a:rPr lang="en-GB" dirty="0" smtClean="0"/>
              <a:t>Requires an effective feedback loop</a:t>
            </a:r>
          </a:p>
          <a:p>
            <a:pPr lvl="1"/>
            <a:r>
              <a:rPr lang="en-GB" dirty="0" smtClean="0"/>
              <a:t>allow both business folk and techies to find a way</a:t>
            </a:r>
          </a:p>
          <a:p>
            <a:pPr lvl="1"/>
            <a:endParaRPr lang="en-GB" dirty="0"/>
          </a:p>
          <a:p>
            <a:endParaRPr lang="en-GB" dirty="0" smtClean="0"/>
          </a:p>
        </p:txBody>
      </p:sp>
    </p:spTree>
    <p:extLst>
      <p:ext uri="{BB962C8B-B14F-4D97-AF65-F5344CB8AC3E}">
        <p14:creationId xmlns:p14="http://schemas.microsoft.com/office/powerpoint/2010/main" val="268541569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APACHE ISIS</a:t>
            </a:r>
            <a:endParaRPr lang="en-GB" dirty="0"/>
          </a:p>
        </p:txBody>
      </p:sp>
      <p:sp>
        <p:nvSpPr>
          <p:cNvPr id="7" name="Text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308895576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amo.githubusercontent.com/264343a2491378ecb2f7278dfb5945ad84710948/68747470733a2f2f7261772e6769746875622e636f6d2f6573746174696f2f6573746174696f2f6d61737465722f646f63732f73637265656e73686f74732f4c656173652e706e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371" y="1132114"/>
            <a:ext cx="11249317" cy="53932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normAutofit fontScale="90000"/>
          </a:bodyPr>
          <a:lstStyle/>
          <a:p>
            <a:r>
              <a:rPr lang="en-GB" sz="3600" dirty="0" err="1" smtClean="0"/>
              <a:t>Estatio</a:t>
            </a:r>
            <a:r>
              <a:rPr lang="en-GB" sz="3600" dirty="0" smtClean="0"/>
              <a:t>: an open source estate management app, </a:t>
            </a:r>
            <a:r>
              <a:rPr lang="en-GB" sz="3200" dirty="0"/>
              <a:t>built with apache </a:t>
            </a:r>
            <a:r>
              <a:rPr lang="en-GB" sz="3200" dirty="0" err="1"/>
              <a:t>isis</a:t>
            </a:r>
            <a:endParaRPr lang="en-GB" sz="3600" dirty="0"/>
          </a:p>
        </p:txBody>
      </p:sp>
    </p:spTree>
    <p:extLst>
      <p:ext uri="{BB962C8B-B14F-4D97-AF65-F5344CB8AC3E}">
        <p14:creationId xmlns:p14="http://schemas.microsoft.com/office/powerpoint/2010/main" val="220613653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FEEDBACK LOOPS</a:t>
            </a:r>
            <a:endParaRPr lang="en-GB" dirty="0"/>
          </a:p>
        </p:txBody>
      </p:sp>
      <p:sp>
        <p:nvSpPr>
          <p:cNvPr id="3" name="Content Placeholder 2"/>
          <p:cNvSpPr>
            <a:spLocks noGrp="1"/>
          </p:cNvSpPr>
          <p:nvPr>
            <p:ph sz="quarter" idx="13"/>
          </p:nvPr>
        </p:nvSpPr>
        <p:spPr/>
        <p:txBody>
          <a:bodyPr>
            <a:normAutofit/>
          </a:bodyPr>
          <a:lstStyle/>
          <a:p>
            <a:endParaRPr lang="en-GB" dirty="0" smtClean="0">
              <a:hlinkClick r:id="rId2" action="ppaction://hlinkfile"/>
            </a:endParaRPr>
          </a:p>
          <a:p>
            <a:r>
              <a:rPr lang="en-GB" dirty="0" smtClean="0"/>
              <a:t>Let’s take a look at how Apache Isis allows the developer to easily add new functionality </a:t>
            </a:r>
            <a:r>
              <a:rPr lang="en-GB" sz="2400" dirty="0" smtClean="0">
                <a:hlinkClick r:id="rId3" action="ppaction://hlinkfile"/>
              </a:rPr>
              <a:t>[video]</a:t>
            </a:r>
            <a:endParaRPr lang="en-GB" sz="2400" dirty="0" smtClean="0"/>
          </a:p>
          <a:p>
            <a:endParaRPr lang="en-GB" sz="2400" dirty="0" smtClean="0"/>
          </a:p>
          <a:p>
            <a:r>
              <a:rPr lang="en-GB" dirty="0" smtClean="0"/>
              <a:t>And at how easy it is to update the UI layout</a:t>
            </a:r>
            <a:r>
              <a:rPr lang="en-GB" sz="2400" dirty="0" smtClean="0"/>
              <a:t> </a:t>
            </a:r>
            <a:r>
              <a:rPr lang="en-GB" sz="2400" dirty="0" smtClean="0">
                <a:hlinkClick r:id="rId4" action="ppaction://hlinkfile"/>
              </a:rPr>
              <a:t>[video]</a:t>
            </a:r>
            <a:endParaRPr lang="en-GB" sz="2400" dirty="0" smtClean="0"/>
          </a:p>
          <a:p>
            <a:endParaRPr lang="en-GB" sz="2400" dirty="0"/>
          </a:p>
        </p:txBody>
      </p:sp>
    </p:spTree>
    <p:extLst>
      <p:ext uri="{BB962C8B-B14F-4D97-AF65-F5344CB8AC3E}">
        <p14:creationId xmlns:p14="http://schemas.microsoft.com/office/powerpoint/2010/main" val="145241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LEARNINGS</a:t>
            </a:r>
            <a:endParaRPr lang="en-GB" dirty="0"/>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22542651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799" y="274638"/>
            <a:ext cx="10825825" cy="706090"/>
          </a:xfrm>
        </p:spPr>
        <p:txBody>
          <a:bodyPr/>
          <a:lstStyle/>
          <a:p>
            <a:pPr lvl="0"/>
            <a:r>
              <a:rPr lang="en-GB" dirty="0" smtClean="0"/>
              <a:t>Feedback loops ARE REALLY IMPORTANT, </a:t>
            </a:r>
            <a:r>
              <a:rPr lang="en-GB" dirty="0" err="1" smtClean="0"/>
              <a:t>buT</a:t>
            </a:r>
            <a:r>
              <a:rPr lang="en-GB" dirty="0" smtClean="0"/>
              <a:t> MUST BE DIRECT</a:t>
            </a:r>
            <a:endParaRPr lang="en-GB" dirty="0"/>
          </a:p>
        </p:txBody>
      </p:sp>
      <p:sp>
        <p:nvSpPr>
          <p:cNvPr id="3" name="Content Placeholder 2"/>
          <p:cNvSpPr>
            <a:spLocks noGrp="1"/>
          </p:cNvSpPr>
          <p:nvPr>
            <p:ph sz="quarter" idx="13"/>
          </p:nvPr>
        </p:nvSpPr>
        <p:spPr>
          <a:xfrm>
            <a:off x="812800" y="1328938"/>
            <a:ext cx="10566400" cy="4590256"/>
          </a:xfrm>
        </p:spPr>
        <p:txBody>
          <a:bodyPr>
            <a:normAutofit fontScale="85000" lnSpcReduction="20000"/>
          </a:bodyPr>
          <a:lstStyle/>
          <a:p>
            <a:r>
              <a:rPr lang="en-GB" dirty="0" smtClean="0"/>
              <a:t>No “</a:t>
            </a:r>
            <a:r>
              <a:rPr lang="en-GB" dirty="0" err="1" smtClean="0"/>
              <a:t>chinese</a:t>
            </a:r>
            <a:r>
              <a:rPr lang="en-GB" dirty="0" smtClean="0"/>
              <a:t> whispers”</a:t>
            </a:r>
          </a:p>
          <a:p>
            <a:endParaRPr lang="en-GB" sz="2100" dirty="0"/>
          </a:p>
          <a:p>
            <a:r>
              <a:rPr lang="en-GB" dirty="0" smtClean="0"/>
              <a:t>Gathers and maintains the momentum</a:t>
            </a:r>
          </a:p>
          <a:p>
            <a:endParaRPr lang="en-GB" sz="2000" dirty="0" smtClean="0"/>
          </a:p>
          <a:p>
            <a:r>
              <a:rPr lang="en-GB" dirty="0" smtClean="0"/>
              <a:t>Key criteria when prioritizing feature backlog:</a:t>
            </a:r>
          </a:p>
          <a:p>
            <a:pPr lvl="1"/>
            <a:r>
              <a:rPr lang="en-GB" dirty="0" smtClean="0"/>
              <a:t>“how will we get feedback on this?”</a:t>
            </a:r>
          </a:p>
          <a:p>
            <a:pPr lvl="0"/>
            <a:endParaRPr lang="en-GB" sz="2000" dirty="0" smtClean="0"/>
          </a:p>
          <a:p>
            <a:pPr lvl="0"/>
            <a:r>
              <a:rPr lang="en-GB" dirty="0" smtClean="0"/>
              <a:t>If ignore </a:t>
            </a:r>
            <a:r>
              <a:rPr lang="en-GB" dirty="0" smtClean="0">
                <a:sym typeface="Wingdings" panose="05000000000000000000" pitchFamily="2" charset="2"/>
              </a:rPr>
              <a:t> </a:t>
            </a:r>
            <a:r>
              <a:rPr lang="en-GB" dirty="0" smtClean="0"/>
              <a:t>probably will build the wrong thing</a:t>
            </a:r>
          </a:p>
          <a:p>
            <a:pPr lvl="1"/>
            <a:r>
              <a:rPr lang="en-GB" dirty="0" smtClean="0"/>
              <a:t>(sometimes do this deliberately to force the feedback)</a:t>
            </a:r>
          </a:p>
          <a:p>
            <a:pPr lvl="0"/>
            <a:endParaRPr lang="en-GB" dirty="0" smtClean="0"/>
          </a:p>
        </p:txBody>
      </p:sp>
    </p:spTree>
    <p:extLst>
      <p:ext uri="{BB962C8B-B14F-4D97-AF65-F5344CB8AC3E}">
        <p14:creationId xmlns:p14="http://schemas.microsoft.com/office/powerpoint/2010/main" val="277397883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CONTINUOUS Migration</a:t>
            </a:r>
            <a:endParaRPr lang="en-GB" dirty="0"/>
          </a:p>
        </p:txBody>
      </p:sp>
      <p:sp>
        <p:nvSpPr>
          <p:cNvPr id="3" name="Content Placeholder 2"/>
          <p:cNvSpPr>
            <a:spLocks noGrp="1"/>
          </p:cNvSpPr>
          <p:nvPr>
            <p:ph sz="quarter" idx="13"/>
          </p:nvPr>
        </p:nvSpPr>
        <p:spPr/>
        <p:txBody>
          <a:bodyPr>
            <a:normAutofit fontScale="85000" lnSpcReduction="20000"/>
          </a:bodyPr>
          <a:lstStyle/>
          <a:p>
            <a:pPr lvl="0"/>
            <a:r>
              <a:rPr lang="en-GB" dirty="0" smtClean="0"/>
              <a:t>Show the users “their” data</a:t>
            </a:r>
          </a:p>
          <a:p>
            <a:pPr lvl="1"/>
            <a:r>
              <a:rPr lang="en-GB" dirty="0" smtClean="0"/>
              <a:t>dummy data doesn’t mean anything to them</a:t>
            </a:r>
          </a:p>
          <a:p>
            <a:pPr lvl="1"/>
            <a:r>
              <a:rPr lang="en-GB" dirty="0" smtClean="0"/>
              <a:t>helps overcome any language barriers</a:t>
            </a:r>
          </a:p>
          <a:p>
            <a:pPr lvl="1"/>
            <a:r>
              <a:rPr lang="en-GB" dirty="0" smtClean="0"/>
              <a:t>needs migrating anyway, gets thoroughly tested</a:t>
            </a:r>
          </a:p>
          <a:p>
            <a:pPr lvl="0"/>
            <a:endParaRPr lang="en-GB" dirty="0" smtClean="0"/>
          </a:p>
          <a:p>
            <a:pPr lvl="0"/>
            <a:r>
              <a:rPr lang="en-GB" dirty="0" smtClean="0"/>
              <a:t>Divide the migration work between business and techies</a:t>
            </a:r>
          </a:p>
          <a:p>
            <a:pPr lvl="1"/>
            <a:r>
              <a:rPr lang="en-GB" dirty="0" smtClean="0"/>
              <a:t>Untangle those muddled &amp; hacked-together spreadsheets</a:t>
            </a:r>
          </a:p>
          <a:p>
            <a:pPr lvl="1"/>
            <a:r>
              <a:rPr lang="en-GB" dirty="0" smtClean="0"/>
              <a:t>Business becomes invested in the project</a:t>
            </a:r>
          </a:p>
          <a:p>
            <a:pPr lvl="1"/>
            <a:endParaRPr lang="en-GB" dirty="0" smtClean="0"/>
          </a:p>
          <a:p>
            <a:pPr lvl="0"/>
            <a:endParaRPr lang="en-GB" dirty="0" smtClean="0"/>
          </a:p>
          <a:p>
            <a:endParaRPr lang="en-GB" dirty="0" smtClean="0"/>
          </a:p>
          <a:p>
            <a:endParaRPr lang="en-GB" dirty="0" smtClean="0"/>
          </a:p>
        </p:txBody>
      </p:sp>
    </p:spTree>
    <p:extLst>
      <p:ext uri="{BB962C8B-B14F-4D97-AF65-F5344CB8AC3E}">
        <p14:creationId xmlns:p14="http://schemas.microsoft.com/office/powerpoint/2010/main" val="22542651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sz="quarter" idx="13"/>
          </p:nvPr>
        </p:nvSpPr>
        <p:spPr/>
        <p:txBody>
          <a:bodyPr>
            <a:normAutofit/>
          </a:bodyPr>
          <a:lstStyle/>
          <a:p>
            <a:r>
              <a:rPr lang="en-GB" sz="2800" dirty="0"/>
              <a:t>33 shopping </a:t>
            </a:r>
            <a:r>
              <a:rPr lang="en-GB" sz="2800" dirty="0" err="1"/>
              <a:t>centers</a:t>
            </a:r>
            <a:r>
              <a:rPr lang="en-GB" sz="2800" dirty="0"/>
              <a:t> in France Sweden and Italy</a:t>
            </a:r>
          </a:p>
          <a:p>
            <a:r>
              <a:rPr lang="en-GB" sz="2800" dirty="0"/>
              <a:t>2.7 billion Euro asset value</a:t>
            </a:r>
          </a:p>
          <a:p>
            <a:r>
              <a:rPr lang="en-GB" sz="2800" dirty="0"/>
              <a:t>175 million Euro annual rental income</a:t>
            </a:r>
          </a:p>
        </p:txBody>
      </p:sp>
      <p:sp>
        <p:nvSpPr>
          <p:cNvPr id="50" name="Shape 50"/>
          <p:cNvSpPr>
            <a:spLocks noGrp="1"/>
          </p:cNvSpPr>
          <p:nvPr>
            <p:ph type="title"/>
          </p:nvPr>
        </p:nvSpPr>
        <p:spPr/>
        <p:txBody>
          <a:bodyPr/>
          <a:lstStyle/>
          <a:p>
            <a:pPr lvl="0"/>
            <a:r>
              <a:rPr lang="en-GB" smtClean="0"/>
              <a:t>Eurocommercial Properties</a:t>
            </a:r>
            <a:endParaRPr lang="en-GB" dirty="0"/>
          </a:p>
        </p:txBody>
      </p:sp>
      <p:pic>
        <p:nvPicPr>
          <p:cNvPr id="52" name="image06.jpg"/>
          <p:cNvPicPr/>
          <p:nvPr/>
        </p:nvPicPr>
        <p:blipFill>
          <a:blip r:embed="rId3">
            <a:extLst/>
          </a:blip>
          <a:srcRect l="6810" r="22435"/>
          <a:stretch>
            <a:fillRect/>
          </a:stretch>
        </p:blipFill>
        <p:spPr>
          <a:xfrm>
            <a:off x="5973402" y="1349203"/>
            <a:ext cx="5769544" cy="4076908"/>
          </a:xfrm>
          <a:prstGeom prst="rect">
            <a:avLst/>
          </a:prstGeom>
          <a:ln w="12700">
            <a:miter lim="400000"/>
          </a:ln>
        </p:spPr>
      </p:pic>
    </p:spTree>
    <p:extLst>
      <p:ext uri="{BB962C8B-B14F-4D97-AF65-F5344CB8AC3E}">
        <p14:creationId xmlns:p14="http://schemas.microsoft.com/office/powerpoint/2010/main" val="3384970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DON’T USE CRUD</a:t>
            </a:r>
            <a:endParaRPr lang="en-GB" dirty="0"/>
          </a:p>
        </p:txBody>
      </p:sp>
      <p:sp>
        <p:nvSpPr>
          <p:cNvPr id="3" name="Content Placeholder 2"/>
          <p:cNvSpPr>
            <a:spLocks noGrp="1"/>
          </p:cNvSpPr>
          <p:nvPr>
            <p:ph sz="quarter" idx="13"/>
          </p:nvPr>
        </p:nvSpPr>
        <p:spPr/>
        <p:txBody>
          <a:bodyPr>
            <a:noAutofit/>
          </a:bodyPr>
          <a:lstStyle/>
          <a:p>
            <a:pPr lvl="0"/>
            <a:r>
              <a:rPr lang="en-GB" sz="2800" dirty="0" smtClean="0"/>
              <a:t>Start off with an immutable system</a:t>
            </a:r>
          </a:p>
          <a:p>
            <a:endParaRPr lang="en-GB" sz="1600" dirty="0" smtClean="0"/>
          </a:p>
          <a:p>
            <a:r>
              <a:rPr lang="en-GB" sz="2800" dirty="0" smtClean="0"/>
              <a:t>Rely on our ability to iterate quickly to uncover reasons why data changes</a:t>
            </a:r>
          </a:p>
          <a:p>
            <a:pPr lvl="0"/>
            <a:endParaRPr lang="en-GB" sz="1400" dirty="0"/>
          </a:p>
          <a:p>
            <a:pPr lvl="0"/>
            <a:r>
              <a:rPr lang="en-GB" sz="2800" dirty="0" smtClean="0"/>
              <a:t>Introduce </a:t>
            </a:r>
            <a:r>
              <a:rPr lang="en-GB" sz="2800" dirty="0" smtClean="0">
                <a:solidFill>
                  <a:srgbClr val="FFFF00"/>
                </a:solidFill>
              </a:rPr>
              <a:t>domain object actions</a:t>
            </a:r>
            <a:r>
              <a:rPr lang="en-GB" sz="2800" dirty="0" smtClean="0"/>
              <a:t> corresponding to business events</a:t>
            </a:r>
            <a:endParaRPr lang="en-GB" sz="2800" dirty="0"/>
          </a:p>
          <a:p>
            <a:pPr lvl="1"/>
            <a:r>
              <a:rPr lang="en-GB" sz="2800" dirty="0" smtClean="0"/>
              <a:t>Forces a conversation </a:t>
            </a:r>
            <a:r>
              <a:rPr lang="en-GB" sz="2800" dirty="0"/>
              <a:t>with the user</a:t>
            </a:r>
          </a:p>
          <a:p>
            <a:pPr lvl="1"/>
            <a:r>
              <a:rPr lang="en-GB" sz="2800" dirty="0" smtClean="0"/>
              <a:t>Provides auditability: when did data change, who did it, </a:t>
            </a:r>
            <a:r>
              <a:rPr lang="en-GB" sz="2800" dirty="0"/>
              <a:t>&amp;</a:t>
            </a:r>
            <a:r>
              <a:rPr lang="en-GB" sz="2800" dirty="0" smtClean="0"/>
              <a:t> why?</a:t>
            </a:r>
            <a:endParaRPr lang="en-GB" sz="2800" dirty="0"/>
          </a:p>
          <a:p>
            <a:pPr lvl="1"/>
            <a:r>
              <a:rPr lang="en-GB" sz="2800" dirty="0" smtClean="0"/>
              <a:t>Enables enterprise integration: actions sync with other systems</a:t>
            </a:r>
          </a:p>
          <a:p>
            <a:pPr lvl="1"/>
            <a:endParaRPr lang="en-GB" sz="1400" dirty="0" smtClean="0"/>
          </a:p>
        </p:txBody>
      </p:sp>
    </p:spTree>
    <p:extLst>
      <p:ext uri="{BB962C8B-B14F-4D97-AF65-F5344CB8AC3E}">
        <p14:creationId xmlns:p14="http://schemas.microsoft.com/office/powerpoint/2010/main" val="41683914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GB" dirty="0" smtClean="0"/>
              <a:t>Trust our future selves</a:t>
            </a:r>
            <a:endParaRPr lang="en-GB" dirty="0"/>
          </a:p>
        </p:txBody>
      </p:sp>
      <p:sp>
        <p:nvSpPr>
          <p:cNvPr id="3" name="Content Placeholder 2"/>
          <p:cNvSpPr>
            <a:spLocks noGrp="1"/>
          </p:cNvSpPr>
          <p:nvPr>
            <p:ph sz="quarter" idx="13"/>
          </p:nvPr>
        </p:nvSpPr>
        <p:spPr/>
        <p:txBody>
          <a:bodyPr>
            <a:normAutofit fontScale="77500" lnSpcReduction="20000"/>
          </a:bodyPr>
          <a:lstStyle/>
          <a:p>
            <a:pPr lvl="0"/>
            <a:r>
              <a:rPr lang="en-GB" dirty="0" smtClean="0"/>
              <a:t>Don’t let perfect be the enemy of good</a:t>
            </a:r>
          </a:p>
          <a:p>
            <a:pPr lvl="1"/>
            <a:r>
              <a:rPr lang="en-GB" dirty="0" smtClean="0"/>
              <a:t>Not all of the application will be (or has to be) perfect</a:t>
            </a:r>
          </a:p>
          <a:p>
            <a:pPr lvl="1"/>
            <a:r>
              <a:rPr lang="en-GB" dirty="0" smtClean="0"/>
              <a:t>Can always refactor to a better solution</a:t>
            </a:r>
          </a:p>
          <a:p>
            <a:pPr lvl="0"/>
            <a:endParaRPr lang="en-GB" sz="2300" dirty="0" smtClean="0"/>
          </a:p>
          <a:p>
            <a:pPr lvl="0"/>
            <a:r>
              <a:rPr lang="en-GB" dirty="0" smtClean="0"/>
              <a:t>Recognise that insights will come later</a:t>
            </a:r>
          </a:p>
          <a:p>
            <a:pPr lvl="1"/>
            <a:r>
              <a:rPr lang="en-GB" dirty="0" smtClean="0"/>
              <a:t>For both business and techies</a:t>
            </a:r>
          </a:p>
          <a:p>
            <a:pPr lvl="1"/>
            <a:r>
              <a:rPr lang="en-GB" dirty="0" smtClean="0"/>
              <a:t>“Knowledge crunching”</a:t>
            </a:r>
          </a:p>
          <a:p>
            <a:pPr lvl="1"/>
            <a:endParaRPr lang="en-GB" sz="2900" dirty="0" smtClean="0"/>
          </a:p>
          <a:p>
            <a:r>
              <a:rPr lang="en-GB" dirty="0" smtClean="0"/>
              <a:t>Add in desire paths as they start to form</a:t>
            </a:r>
          </a:p>
          <a:p>
            <a:pPr lvl="1"/>
            <a:endParaRPr lang="en-GB" sz="2600"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54934" y="3892990"/>
            <a:ext cx="4545495" cy="25530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439010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BUILDING A product, not doing a project</a:t>
            </a:r>
            <a:endParaRPr lang="en-GB" dirty="0"/>
          </a:p>
        </p:txBody>
      </p:sp>
      <p:sp>
        <p:nvSpPr>
          <p:cNvPr id="3" name="Content Placeholder 2"/>
          <p:cNvSpPr>
            <a:spLocks noGrp="1"/>
          </p:cNvSpPr>
          <p:nvPr>
            <p:ph sz="quarter" idx="13"/>
          </p:nvPr>
        </p:nvSpPr>
        <p:spPr/>
        <p:txBody>
          <a:bodyPr>
            <a:normAutofit fontScale="85000" lnSpcReduction="20000"/>
          </a:bodyPr>
          <a:lstStyle/>
          <a:p>
            <a:r>
              <a:rPr lang="en-GB" dirty="0" smtClean="0"/>
              <a:t>Lease Management, Invoicing</a:t>
            </a:r>
          </a:p>
          <a:p>
            <a:pPr lvl="1"/>
            <a:r>
              <a:rPr lang="en-GB" dirty="0" smtClean="0"/>
              <a:t>Initially for Italy</a:t>
            </a:r>
          </a:p>
          <a:p>
            <a:pPr lvl="1"/>
            <a:r>
              <a:rPr lang="en-GB" dirty="0" smtClean="0"/>
              <a:t>Roll-out to France</a:t>
            </a:r>
          </a:p>
          <a:p>
            <a:r>
              <a:rPr lang="en-GB" dirty="0" smtClean="0"/>
              <a:t>Integration with General Ledger</a:t>
            </a:r>
          </a:p>
          <a:p>
            <a:r>
              <a:rPr lang="en-GB" dirty="0" smtClean="0"/>
              <a:t>Service Charges</a:t>
            </a:r>
          </a:p>
          <a:p>
            <a:r>
              <a:rPr lang="en-GB" dirty="0" smtClean="0"/>
              <a:t>Documents/</a:t>
            </a:r>
            <a:r>
              <a:rPr lang="en-GB" dirty="0" err="1" smtClean="0"/>
              <a:t>Comms</a:t>
            </a:r>
            <a:r>
              <a:rPr lang="en-GB" dirty="0" smtClean="0"/>
              <a:t> (emailing invoices to tenants)</a:t>
            </a:r>
          </a:p>
          <a:p>
            <a:r>
              <a:rPr lang="en-GB" dirty="0" smtClean="0"/>
              <a:t>Capex (Incoming invoices)</a:t>
            </a:r>
          </a:p>
          <a:p>
            <a:pPr lvl="1"/>
            <a:r>
              <a:rPr lang="en-GB" dirty="0" smtClean="0"/>
              <a:t>France</a:t>
            </a:r>
          </a:p>
          <a:p>
            <a:pPr lvl="1"/>
            <a:endParaRPr lang="en-GB" dirty="0"/>
          </a:p>
          <a:p>
            <a:endParaRPr lang="en-GB" dirty="0"/>
          </a:p>
        </p:txBody>
      </p:sp>
      <p:grpSp>
        <p:nvGrpSpPr>
          <p:cNvPr id="6" name="Group 5"/>
          <p:cNvGrpSpPr/>
          <p:nvPr/>
        </p:nvGrpSpPr>
        <p:grpSpPr>
          <a:xfrm>
            <a:off x="8926286" y="1230085"/>
            <a:ext cx="2943027" cy="4223657"/>
            <a:chOff x="8926286" y="1230085"/>
            <a:chExt cx="2943027" cy="4223657"/>
          </a:xfrm>
        </p:grpSpPr>
        <p:sp>
          <p:nvSpPr>
            <p:cNvPr id="4" name="Right Brace 3"/>
            <p:cNvSpPr/>
            <p:nvPr/>
          </p:nvSpPr>
          <p:spPr>
            <a:xfrm>
              <a:off x="8926286" y="1230085"/>
              <a:ext cx="359228" cy="4223657"/>
            </a:xfrm>
            <a:prstGeom prst="rightBrace">
              <a:avLst>
                <a:gd name="adj1" fmla="val 74999"/>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 name="TextBox 4"/>
            <p:cNvSpPr txBox="1"/>
            <p:nvPr/>
          </p:nvSpPr>
          <p:spPr>
            <a:xfrm>
              <a:off x="9459679" y="3080654"/>
              <a:ext cx="2409634" cy="523220"/>
            </a:xfrm>
            <a:prstGeom prst="rect">
              <a:avLst/>
            </a:prstGeom>
            <a:noFill/>
          </p:spPr>
          <p:txBody>
            <a:bodyPr wrap="none" rtlCol="0">
              <a:spAutoFit/>
            </a:bodyPr>
            <a:lstStyle/>
            <a:p>
              <a:r>
                <a:rPr lang="en-GB" sz="2800" dirty="0" smtClean="0">
                  <a:solidFill>
                    <a:srgbClr val="C9C9C9"/>
                  </a:solidFill>
                </a:rPr>
                <a:t>Over last 5 years</a:t>
              </a:r>
              <a:endParaRPr lang="en-GB" sz="2800" dirty="0">
                <a:solidFill>
                  <a:srgbClr val="C9C9C9"/>
                </a:solidFill>
              </a:endParaRPr>
            </a:p>
          </p:txBody>
        </p:sp>
      </p:grpSp>
    </p:spTree>
    <p:extLst>
      <p:ext uri="{BB962C8B-B14F-4D97-AF65-F5344CB8AC3E}">
        <p14:creationId xmlns:p14="http://schemas.microsoft.com/office/powerpoint/2010/main" val="1479412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GETTING STARTED – HOW TO DO THIS YOURSELF</a:t>
            </a:r>
            <a:endParaRPr lang="en-GB" dirty="0"/>
          </a:p>
        </p:txBody>
      </p:sp>
    </p:spTree>
    <p:extLst>
      <p:ext uri="{BB962C8B-B14F-4D97-AF65-F5344CB8AC3E}">
        <p14:creationId xmlns:p14="http://schemas.microsoft.com/office/powerpoint/2010/main" val="228840782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Master of your domain</a:t>
            </a:r>
            <a:endParaRPr lang="en-GB"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562" y="1142132"/>
            <a:ext cx="10630126" cy="5258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520656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734562" y="1142132"/>
            <a:ext cx="10630126" cy="5258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GB" dirty="0" smtClean="0"/>
              <a:t>MASTER OF YOUR DOMAIN</a:t>
            </a:r>
            <a:endParaRPr lang="en-GB" dirty="0"/>
          </a:p>
        </p:txBody>
      </p:sp>
      <p:sp>
        <p:nvSpPr>
          <p:cNvPr id="3" name="Content Placeholder 2"/>
          <p:cNvSpPr>
            <a:spLocks noGrp="1"/>
          </p:cNvSpPr>
          <p:nvPr>
            <p:ph sz="quarter" idx="13"/>
          </p:nvPr>
        </p:nvSpPr>
        <p:spPr/>
        <p:txBody>
          <a:bodyPr>
            <a:normAutofit fontScale="77500" lnSpcReduction="20000"/>
          </a:bodyPr>
          <a:lstStyle/>
          <a:p>
            <a:endParaRPr lang="en-GB" sz="2400" b="1" dirty="0" smtClean="0">
              <a:effectLst>
                <a:outerShdw blurRad="50800" dist="38100" algn="l" rotWithShape="0">
                  <a:prstClr val="black">
                    <a:alpha val="40000"/>
                  </a:prstClr>
                </a:outerShdw>
              </a:effectLst>
            </a:endParaRPr>
          </a:p>
          <a:p>
            <a:r>
              <a:rPr lang="en-GB" b="1" dirty="0" smtClean="0">
                <a:effectLst>
                  <a:outerShdw blurRad="50800" dist="38100" algn="l" rotWithShape="0">
                    <a:prstClr val="black">
                      <a:alpha val="40000"/>
                    </a:prstClr>
                  </a:outerShdw>
                </a:effectLst>
              </a:rPr>
              <a:t>We don’t want technology hipsters writing our core domain software</a:t>
            </a:r>
          </a:p>
          <a:p>
            <a:endParaRPr lang="en-GB" b="1" dirty="0">
              <a:effectLst>
                <a:outerShdw blurRad="50800" dist="38100" algn="l" rotWithShape="0">
                  <a:prstClr val="black">
                    <a:alpha val="40000"/>
                  </a:prstClr>
                </a:outerShdw>
              </a:effectLst>
            </a:endParaRPr>
          </a:p>
          <a:p>
            <a:r>
              <a:rPr lang="en-GB" b="1" dirty="0" smtClean="0">
                <a:effectLst>
                  <a:outerShdw blurRad="50800" dist="38100" algn="l" rotWithShape="0">
                    <a:prstClr val="black">
                      <a:alpha val="40000"/>
                    </a:prstClr>
                  </a:outerShdw>
                </a:effectLst>
              </a:rPr>
              <a:t>Need a good business analyst</a:t>
            </a:r>
          </a:p>
          <a:p>
            <a:pPr lvl="1"/>
            <a:r>
              <a:rPr lang="en-GB" b="1" dirty="0" smtClean="0">
                <a:effectLst>
                  <a:outerShdw blurRad="50800" dist="38100" algn="l" rotWithShape="0">
                    <a:prstClr val="black">
                      <a:alpha val="40000"/>
                    </a:prstClr>
                  </a:outerShdw>
                </a:effectLst>
              </a:rPr>
              <a:t>Understanding of / interest in the business domain</a:t>
            </a:r>
          </a:p>
          <a:p>
            <a:pPr lvl="1"/>
            <a:r>
              <a:rPr lang="en-GB" b="1" dirty="0" smtClean="0">
                <a:effectLst>
                  <a:outerShdw blurRad="50800" dist="38100" algn="l" rotWithShape="0">
                    <a:prstClr val="black">
                      <a:alpha val="40000"/>
                    </a:prstClr>
                  </a:outerShdw>
                </a:effectLst>
              </a:rPr>
              <a:t>Express their analysis in an IDE rather than MS Word</a:t>
            </a:r>
          </a:p>
          <a:p>
            <a:endParaRPr lang="en-GB" b="1" dirty="0">
              <a:effectLst>
                <a:outerShdw blurRad="50800" dist="38100" algn="l" rotWithShape="0">
                  <a:prstClr val="black">
                    <a:alpha val="40000"/>
                  </a:prstClr>
                </a:outerShdw>
              </a:effectLst>
            </a:endParaRPr>
          </a:p>
          <a:p>
            <a:r>
              <a:rPr lang="en-GB" b="1" dirty="0" smtClean="0">
                <a:effectLst>
                  <a:outerShdw blurRad="50800" dist="38100" algn="l" rotWithShape="0">
                    <a:prstClr val="black">
                      <a:alpha val="40000"/>
                    </a:prstClr>
                  </a:outerShdw>
                </a:effectLst>
              </a:rPr>
              <a:t>Needs a domain-focused framework to do this</a:t>
            </a:r>
          </a:p>
          <a:p>
            <a:pPr lvl="1"/>
            <a:r>
              <a:rPr lang="en-GB" b="1" dirty="0" smtClean="0">
                <a:effectLst>
                  <a:outerShdw blurRad="50800" dist="38100" algn="l" rotWithShape="0">
                    <a:prstClr val="black">
                      <a:alpha val="40000"/>
                    </a:prstClr>
                  </a:outerShdw>
                </a:effectLst>
              </a:rPr>
              <a:t>such as Apache Isis</a:t>
            </a:r>
          </a:p>
        </p:txBody>
      </p:sp>
    </p:spTree>
    <p:extLst>
      <p:ext uri="{BB962C8B-B14F-4D97-AF65-F5344CB8AC3E}">
        <p14:creationId xmlns:p14="http://schemas.microsoft.com/office/powerpoint/2010/main" val="72374507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BUILD TRUST with the business</a:t>
            </a:r>
            <a:endParaRPr lang="en-GB" dirty="0"/>
          </a:p>
        </p:txBody>
      </p:sp>
      <p:sp>
        <p:nvSpPr>
          <p:cNvPr id="3" name="Content Placeholder 2"/>
          <p:cNvSpPr>
            <a:spLocks noGrp="1"/>
          </p:cNvSpPr>
          <p:nvPr>
            <p:ph sz="quarter" idx="13"/>
          </p:nvPr>
        </p:nvSpPr>
        <p:spPr>
          <a:xfrm>
            <a:off x="812800" y="1337816"/>
            <a:ext cx="10566400" cy="4590256"/>
          </a:xfrm>
        </p:spPr>
        <p:txBody>
          <a:bodyPr>
            <a:normAutofit/>
          </a:bodyPr>
          <a:lstStyle/>
          <a:p>
            <a:r>
              <a:rPr lang="en-GB" dirty="0" smtClean="0"/>
              <a:t>Business needs to know custom software can be delivered</a:t>
            </a:r>
          </a:p>
          <a:p>
            <a:endParaRPr lang="en-GB" dirty="0" smtClean="0"/>
          </a:p>
          <a:p>
            <a:r>
              <a:rPr lang="en-GB" dirty="0" smtClean="0"/>
              <a:t>Feedback loops are critical</a:t>
            </a:r>
          </a:p>
          <a:p>
            <a:endParaRPr lang="en-GB" dirty="0"/>
          </a:p>
          <a:p>
            <a:r>
              <a:rPr lang="en-GB" dirty="0" smtClean="0"/>
              <a:t>Working software is the only way to build trust</a:t>
            </a:r>
            <a:endParaRPr lang="en-GB" dirty="0"/>
          </a:p>
        </p:txBody>
      </p:sp>
    </p:spTree>
    <p:extLst>
      <p:ext uri="{BB962C8B-B14F-4D97-AF65-F5344CB8AC3E}">
        <p14:creationId xmlns:p14="http://schemas.microsoft.com/office/powerpoint/2010/main" val="298599645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Case study</a:t>
            </a:r>
            <a:endParaRPr lang="en-GB" dirty="0"/>
          </a:p>
        </p:txBody>
      </p:sp>
      <p:sp>
        <p:nvSpPr>
          <p:cNvPr id="3" name="Content Placeholder 2"/>
          <p:cNvSpPr>
            <a:spLocks noGrp="1"/>
          </p:cNvSpPr>
          <p:nvPr>
            <p:ph sz="quarter" idx="13"/>
          </p:nvPr>
        </p:nvSpPr>
        <p:spPr/>
        <p:txBody>
          <a:bodyPr>
            <a:normAutofit lnSpcReduction="10000"/>
          </a:bodyPr>
          <a:lstStyle/>
          <a:p>
            <a:r>
              <a:rPr lang="en-GB" dirty="0" smtClean="0"/>
              <a:t>Civil engineering company with innovative techniques for working with concrete</a:t>
            </a:r>
          </a:p>
          <a:p>
            <a:pPr lvl="1"/>
            <a:r>
              <a:rPr lang="en-GB" dirty="0"/>
              <a:t>w</a:t>
            </a:r>
            <a:r>
              <a:rPr lang="en-GB" dirty="0" smtClean="0"/>
              <a:t>on contracts to replace sewers in Zurich</a:t>
            </a:r>
          </a:p>
          <a:p>
            <a:pPr lvl="1"/>
            <a:endParaRPr lang="en-GB" dirty="0" smtClean="0"/>
          </a:p>
          <a:p>
            <a:r>
              <a:rPr lang="en-GB" dirty="0" smtClean="0"/>
              <a:t>Needs software:</a:t>
            </a:r>
          </a:p>
          <a:p>
            <a:pPr lvl="1"/>
            <a:r>
              <a:rPr lang="en-GB" dirty="0" smtClean="0"/>
              <a:t>to support project itself</a:t>
            </a:r>
          </a:p>
          <a:p>
            <a:pPr lvl="1"/>
            <a:r>
              <a:rPr lang="en-GB" dirty="0" smtClean="0"/>
              <a:t>to deliver to end client for “BIM” lifecycle </a:t>
            </a:r>
            <a:r>
              <a:rPr lang="en-GB" dirty="0" err="1" smtClean="0"/>
              <a:t>mgmt</a:t>
            </a:r>
            <a:endParaRPr lang="en-GB" dirty="0" smtClean="0"/>
          </a:p>
          <a:p>
            <a:endParaRPr lang="en-GB" dirty="0"/>
          </a:p>
        </p:txBody>
      </p:sp>
    </p:spTree>
    <p:extLst>
      <p:ext uri="{BB962C8B-B14F-4D97-AF65-F5344CB8AC3E}">
        <p14:creationId xmlns:p14="http://schemas.microsoft.com/office/powerpoint/2010/main" val="287676998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886" y="434043"/>
            <a:ext cx="7149256" cy="4943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8070" y="1069589"/>
            <a:ext cx="6839632" cy="46658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9084" y="1733098"/>
            <a:ext cx="6623058" cy="462415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4277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5"/>
                                        </p:tgtEl>
                                        <p:attrNameLst>
                                          <p:attrName>style.visibility</p:attrName>
                                        </p:attrNameLst>
                                      </p:cBhvr>
                                      <p:to>
                                        <p:strVal val="visible"/>
                                      </p:to>
                                    </p:set>
                                    <p:animEffect transition="in" filter="fade">
                                      <p:cBhvr>
                                        <p:cTn id="12" dur="500"/>
                                        <p:tgtEl>
                                          <p:spTgt spid="30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8"/>
                                        </p:tgtEl>
                                        <p:attrNameLst>
                                          <p:attrName>style.visibility</p:attrName>
                                        </p:attrNameLst>
                                      </p:cBhvr>
                                      <p:to>
                                        <p:strVal val="visible"/>
                                      </p:to>
                                    </p:set>
                                    <p:animEffect transition="in" filter="fade">
                                      <p:cBhvr>
                                        <p:cTn id="17" dur="5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endParaRPr lang="en-GB" dirty="0"/>
          </a:p>
          <a:p>
            <a:r>
              <a:rPr lang="en-GB" dirty="0" smtClean="0"/>
              <a:t>In a day we built an app to model part of their domain </a:t>
            </a:r>
            <a:r>
              <a:rPr lang="en-GB" sz="2600" dirty="0" smtClean="0">
                <a:hlinkClick r:id="rId3" action="ppaction://hlinkfile"/>
              </a:rPr>
              <a:t>[video]</a:t>
            </a:r>
            <a:endParaRPr lang="en-GB" dirty="0" smtClean="0"/>
          </a:p>
          <a:p>
            <a:pPr lvl="1"/>
            <a:r>
              <a:rPr lang="en-GB" dirty="0"/>
              <a:t>i</a:t>
            </a:r>
            <a:r>
              <a:rPr lang="en-GB" dirty="0" smtClean="0"/>
              <a:t>nsights for domain experts as well as techies</a:t>
            </a:r>
          </a:p>
          <a:p>
            <a:pPr marL="457200" lvl="1" indent="0">
              <a:buNone/>
            </a:pPr>
            <a:endParaRPr lang="en-GB" dirty="0"/>
          </a:p>
          <a:p>
            <a:pPr marL="457200" lvl="1" indent="0">
              <a:buNone/>
            </a:pPr>
            <a:r>
              <a:rPr lang="en-GB" dirty="0" smtClean="0"/>
              <a:t>https</a:t>
            </a:r>
            <a:r>
              <a:rPr lang="en-GB" dirty="0"/>
              <a:t>://</a:t>
            </a:r>
            <a:r>
              <a:rPr lang="en-GB" dirty="0" smtClean="0"/>
              <a:t>github.com/incodehq/colab2-exploration </a:t>
            </a:r>
          </a:p>
          <a:p>
            <a:pPr marL="457200" lvl="1" indent="0">
              <a:buNone/>
            </a:pPr>
            <a:r>
              <a:rPr lang="en-GB" dirty="0"/>
              <a:t>https://youtu.be/q_ZLUAvV-gM </a:t>
            </a:r>
          </a:p>
        </p:txBody>
      </p:sp>
      <p:sp>
        <p:nvSpPr>
          <p:cNvPr id="4" name="Title 3"/>
          <p:cNvSpPr>
            <a:spLocks noGrp="1"/>
          </p:cNvSpPr>
          <p:nvPr>
            <p:ph type="title"/>
          </p:nvPr>
        </p:nvSpPr>
        <p:spPr/>
        <p:txBody>
          <a:bodyPr/>
          <a:lstStyle/>
          <a:p>
            <a:r>
              <a:rPr lang="en-GB" dirty="0" smtClean="0"/>
              <a:t>Exploring the domain</a:t>
            </a:r>
            <a:endParaRPr lang="en-GB" dirty="0"/>
          </a:p>
        </p:txBody>
      </p:sp>
    </p:spTree>
    <p:extLst>
      <p:ext uri="{BB962C8B-B14F-4D97-AF65-F5344CB8AC3E}">
        <p14:creationId xmlns:p14="http://schemas.microsoft.com/office/powerpoint/2010/main" val="19555853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Had bought the </a:t>
            </a:r>
            <a:r>
              <a:rPr lang="en-GB" dirty="0" smtClean="0"/>
              <a:t>leading Estate </a:t>
            </a:r>
            <a:r>
              <a:rPr lang="en-GB" dirty="0"/>
              <a:t>Management software</a:t>
            </a:r>
          </a:p>
        </p:txBody>
      </p:sp>
      <p:sp>
        <p:nvSpPr>
          <p:cNvPr id="3" name="Content Placeholder 2"/>
          <p:cNvSpPr>
            <a:spLocks noGrp="1"/>
          </p:cNvSpPr>
          <p:nvPr>
            <p:ph sz="quarter" idx="13"/>
          </p:nvPr>
        </p:nvSpPr>
        <p:spPr>
          <a:xfrm>
            <a:off x="812800" y="972340"/>
            <a:ext cx="10566400" cy="4590256"/>
          </a:xfrm>
        </p:spPr>
        <p:txBody>
          <a:bodyPr>
            <a:normAutofit fontScale="85000" lnSpcReduction="20000"/>
          </a:bodyPr>
          <a:lstStyle/>
          <a:p>
            <a:endParaRPr lang="en-GB" dirty="0" smtClean="0"/>
          </a:p>
          <a:p>
            <a:r>
              <a:rPr lang="en-GB" dirty="0" smtClean="0"/>
              <a:t>Started </a:t>
            </a:r>
            <a:r>
              <a:rPr lang="en-GB" dirty="0"/>
              <a:t>in France</a:t>
            </a:r>
          </a:p>
          <a:p>
            <a:pPr lvl="1"/>
            <a:r>
              <a:rPr lang="en-GB" dirty="0"/>
              <a:t>was working more or less ok</a:t>
            </a:r>
          </a:p>
          <a:p>
            <a:endParaRPr lang="en-GB" sz="2600" dirty="0" smtClean="0"/>
          </a:p>
          <a:p>
            <a:r>
              <a:rPr lang="en-GB" dirty="0" smtClean="0"/>
              <a:t>Moved </a:t>
            </a:r>
            <a:r>
              <a:rPr lang="en-GB" dirty="0"/>
              <a:t>ahead to Italy</a:t>
            </a:r>
          </a:p>
          <a:p>
            <a:pPr lvl="1"/>
            <a:r>
              <a:rPr lang="en-GB" dirty="0"/>
              <a:t>where everything was Excel based</a:t>
            </a:r>
          </a:p>
          <a:p>
            <a:endParaRPr lang="en-GB" sz="2600" dirty="0" smtClean="0"/>
          </a:p>
          <a:p>
            <a:r>
              <a:rPr lang="en-GB" dirty="0" smtClean="0"/>
              <a:t>Really </a:t>
            </a:r>
            <a:r>
              <a:rPr lang="en-GB" dirty="0"/>
              <a:t>struggling but went into production </a:t>
            </a:r>
            <a:r>
              <a:rPr lang="en-GB" dirty="0" smtClean="0"/>
              <a:t>anyway</a:t>
            </a:r>
          </a:p>
          <a:p>
            <a:pPr lvl="1"/>
            <a:r>
              <a:rPr lang="en-GB" dirty="0" smtClean="0"/>
              <a:t>a </a:t>
            </a:r>
            <a:r>
              <a:rPr lang="en-GB" dirty="0"/>
              <a:t>long backlog of issues</a:t>
            </a:r>
          </a:p>
        </p:txBody>
      </p:sp>
    </p:spTree>
    <p:extLst>
      <p:ext uri="{BB962C8B-B14F-4D97-AF65-F5344CB8AC3E}">
        <p14:creationId xmlns:p14="http://schemas.microsoft.com/office/powerpoint/2010/main" val="18417479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Summing up</a:t>
            </a:r>
            <a:endParaRPr lang="en-GB" dirty="0"/>
          </a:p>
        </p:txBody>
      </p:sp>
      <p:sp>
        <p:nvSpPr>
          <p:cNvPr id="4" name="Text Placeholder 3"/>
          <p:cNvSpPr>
            <a:spLocks noGrp="1"/>
          </p:cNvSpPr>
          <p:nvPr>
            <p:ph type="body" idx="1"/>
          </p:nvPr>
        </p:nvSpPr>
        <p:spPr/>
        <p:txBody>
          <a:bodyPr/>
          <a:lstStyle/>
          <a:p>
            <a:endParaRPr lang="en-GB"/>
          </a:p>
        </p:txBody>
      </p:sp>
    </p:spTree>
    <p:extLst>
      <p:ext uri="{BB962C8B-B14F-4D97-AF65-F5344CB8AC3E}">
        <p14:creationId xmlns:p14="http://schemas.microsoft.com/office/powerpoint/2010/main" val="78326416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GB" dirty="0" smtClean="0"/>
              <a:t>OF COURSE There’s a role for packaged software</a:t>
            </a:r>
            <a:endParaRPr lang="en-GB" dirty="0"/>
          </a:p>
        </p:txBody>
      </p:sp>
      <p:sp>
        <p:nvSpPr>
          <p:cNvPr id="3" name="Content Placeholder 2"/>
          <p:cNvSpPr>
            <a:spLocks noGrp="1"/>
          </p:cNvSpPr>
          <p:nvPr>
            <p:ph sz="quarter" idx="13"/>
          </p:nvPr>
        </p:nvSpPr>
        <p:spPr>
          <a:xfrm>
            <a:off x="812800" y="1124744"/>
            <a:ext cx="10566400" cy="4590256"/>
          </a:xfrm>
        </p:spPr>
        <p:txBody>
          <a:bodyPr>
            <a:normAutofit/>
          </a:bodyPr>
          <a:lstStyle/>
          <a:p>
            <a:endParaRPr lang="en-GB" sz="2200" dirty="0" smtClean="0"/>
          </a:p>
          <a:p>
            <a:pPr lvl="0"/>
            <a:r>
              <a:rPr lang="en-GB" dirty="0" smtClean="0"/>
              <a:t>You’re not going to beat your competitor with a better payroll system</a:t>
            </a:r>
          </a:p>
          <a:p>
            <a:endParaRPr lang="en-GB" sz="3000" dirty="0" smtClean="0"/>
          </a:p>
          <a:p>
            <a:pPr marL="342900" lvl="1" indent="-342900"/>
            <a:r>
              <a:rPr lang="en-GB" dirty="0" smtClean="0"/>
              <a:t>Package software </a:t>
            </a:r>
            <a:r>
              <a:rPr lang="en-GB" dirty="0"/>
              <a:t>for supporting generic subdomains</a:t>
            </a:r>
          </a:p>
          <a:p>
            <a:endParaRPr lang="en-GB" sz="2800" dirty="0" smtClean="0"/>
          </a:p>
          <a:p>
            <a:r>
              <a:rPr lang="en-GB" dirty="0" smtClean="0"/>
              <a:t>Use commodity software for this</a:t>
            </a:r>
          </a:p>
        </p:txBody>
      </p:sp>
    </p:spTree>
    <p:extLst>
      <p:ext uri="{BB962C8B-B14F-4D97-AF65-F5344CB8AC3E}">
        <p14:creationId xmlns:p14="http://schemas.microsoft.com/office/powerpoint/2010/main" val="148260014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GB" dirty="0" smtClean="0"/>
              <a:t>BUT …</a:t>
            </a:r>
            <a:br>
              <a:rPr lang="en-GB" dirty="0" smtClean="0"/>
            </a:br>
            <a:r>
              <a:rPr lang="en-GB" dirty="0" smtClean="0"/>
              <a:t>DON’T USE PACKAGED SOFTWARE FOR the CORE DOMAIN</a:t>
            </a:r>
            <a:endParaRPr lang="en-GB" dirty="0"/>
          </a:p>
        </p:txBody>
      </p:sp>
      <p:sp>
        <p:nvSpPr>
          <p:cNvPr id="3" name="Content Placeholder 2"/>
          <p:cNvSpPr>
            <a:spLocks noGrp="1"/>
          </p:cNvSpPr>
          <p:nvPr>
            <p:ph sz="quarter" idx="13"/>
          </p:nvPr>
        </p:nvSpPr>
        <p:spPr>
          <a:xfrm>
            <a:off x="812800" y="1364450"/>
            <a:ext cx="10566400" cy="4285236"/>
          </a:xfrm>
        </p:spPr>
        <p:txBody>
          <a:bodyPr>
            <a:normAutofit fontScale="92500" lnSpcReduction="10000"/>
          </a:bodyPr>
          <a:lstStyle/>
          <a:p>
            <a:pPr lvl="0"/>
            <a:r>
              <a:rPr lang="en-GB" dirty="0" smtClean="0"/>
              <a:t>You’ll end up bending your organisation to shape required by the packaged software</a:t>
            </a:r>
          </a:p>
          <a:p>
            <a:endParaRPr lang="en-GB" sz="2200" dirty="0" smtClean="0"/>
          </a:p>
          <a:p>
            <a:r>
              <a:rPr lang="en-GB" dirty="0" smtClean="0"/>
              <a:t>The dependencies will be “in the wrong direction”</a:t>
            </a:r>
          </a:p>
          <a:p>
            <a:endParaRPr lang="en-GB" sz="2200" dirty="0" smtClean="0"/>
          </a:p>
          <a:p>
            <a:r>
              <a:rPr lang="en-GB" dirty="0" smtClean="0"/>
              <a:t>You’ll have implicit rather than explicit dependencies</a:t>
            </a:r>
          </a:p>
          <a:p>
            <a:endParaRPr lang="en-GB" sz="2400" dirty="0" smtClean="0"/>
          </a:p>
          <a:p>
            <a:r>
              <a:rPr lang="en-GB" dirty="0"/>
              <a:t>You will have vendor lock-in </a:t>
            </a:r>
            <a:r>
              <a:rPr lang="en-GB" dirty="0" smtClean="0"/>
              <a:t>and find it difficult to upgrade</a:t>
            </a:r>
          </a:p>
          <a:p>
            <a:pPr lvl="0"/>
            <a:endParaRPr lang="en-GB" dirty="0"/>
          </a:p>
          <a:p>
            <a:pPr lvl="0"/>
            <a:endParaRPr lang="en-GB" dirty="0" smtClean="0"/>
          </a:p>
          <a:p>
            <a:pPr lvl="1"/>
            <a:endParaRPr lang="en-GB" dirty="0" smtClean="0"/>
          </a:p>
          <a:p>
            <a:endParaRPr lang="en-GB" dirty="0" smtClean="0"/>
          </a:p>
        </p:txBody>
      </p:sp>
      <p:sp>
        <p:nvSpPr>
          <p:cNvPr id="6" name="Rectangle 5"/>
          <p:cNvSpPr/>
          <p:nvPr/>
        </p:nvSpPr>
        <p:spPr>
          <a:xfrm>
            <a:off x="2483682" y="5555185"/>
            <a:ext cx="7259036" cy="914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3200" dirty="0" smtClean="0">
                <a:solidFill>
                  <a:srgbClr val="FFFF00"/>
                </a:solidFill>
              </a:rPr>
              <a:t>IT should be a profit centre, not a cost centre</a:t>
            </a:r>
          </a:p>
        </p:txBody>
      </p:sp>
    </p:spTree>
    <p:extLst>
      <p:ext uri="{BB962C8B-B14F-4D97-AF65-F5344CB8AC3E}">
        <p14:creationId xmlns:p14="http://schemas.microsoft.com/office/powerpoint/2010/main" val="1879328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amo.githubusercontent.com/264343a2491378ecb2f7278dfb5945ad84710948/68747470733a2f2f7261772e6769746875622e636f6d2f6573746174696f2f6573746174696f2f6d61737465722f646f63732f73637265656e73686f74732f4c656173652e706e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371" y="552893"/>
            <a:ext cx="11249317" cy="59724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586889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https://camo.githubusercontent.com/264343a2491378ecb2f7278dfb5945ad84710948/68747470733a2f2f7261772e6769746875622e636f6d2f6573746174696f2f6573746174696f2f6d61737465722f646f63732f73637265656e73686f74732f4c656173652e706e67"/>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31371" y="552893"/>
            <a:ext cx="11249317" cy="59724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Rectangle 1"/>
          <p:cNvSpPr/>
          <p:nvPr/>
        </p:nvSpPr>
        <p:spPr>
          <a:xfrm>
            <a:off x="815413" y="1554266"/>
            <a:ext cx="10465163"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smtClean="0"/>
              <a:t>Replaced the market-leading packaged solution in this vertical</a:t>
            </a:r>
          </a:p>
        </p:txBody>
      </p:sp>
      <p:grpSp>
        <p:nvGrpSpPr>
          <p:cNvPr id="6" name="Group 5"/>
          <p:cNvGrpSpPr/>
          <p:nvPr/>
        </p:nvGrpSpPr>
        <p:grpSpPr>
          <a:xfrm>
            <a:off x="2510236" y="3069913"/>
            <a:ext cx="5343691" cy="2814712"/>
            <a:chOff x="2532112" y="3501008"/>
            <a:chExt cx="4007768" cy="2814712"/>
          </a:xfrm>
        </p:grpSpPr>
        <p:graphicFrame>
          <p:nvGraphicFramePr>
            <p:cNvPr id="7" name="Chart 6"/>
            <p:cNvGraphicFramePr/>
            <p:nvPr>
              <p:extLst>
                <p:ext uri="{D42A27DB-BD31-4B8C-83A1-F6EECF244321}">
                  <p14:modId xmlns:p14="http://schemas.microsoft.com/office/powerpoint/2010/main" val="3974336941"/>
                </p:ext>
              </p:extLst>
            </p:nvPr>
          </p:nvGraphicFramePr>
          <p:xfrm>
            <a:off x="2532112" y="3501008"/>
            <a:ext cx="4007768" cy="2814712"/>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1"/>
            <p:cNvSpPr txBox="1"/>
            <p:nvPr/>
          </p:nvSpPr>
          <p:spPr>
            <a:xfrm>
              <a:off x="4114800" y="5250904"/>
              <a:ext cx="914400" cy="914400"/>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GB" sz="1800" smtClean="0">
                  <a:solidFill>
                    <a:schemeClr val="bg1"/>
                  </a:solidFill>
                </a:rPr>
                <a:t>Savings</a:t>
              </a:r>
              <a:endParaRPr lang="en-GB" sz="1800" dirty="0" smtClean="0">
                <a:solidFill>
                  <a:schemeClr val="bg1"/>
                </a:solidFill>
              </a:endParaRPr>
            </a:p>
            <a:p>
              <a:pPr algn="ctr"/>
              <a:r>
                <a:rPr lang="en-GB" sz="1800" dirty="0" smtClean="0">
                  <a:solidFill>
                    <a:schemeClr val="bg1"/>
                  </a:solidFill>
                </a:rPr>
                <a:t>85%</a:t>
              </a:r>
              <a:endParaRPr lang="en-GB" sz="1800" dirty="0">
                <a:solidFill>
                  <a:schemeClr val="bg1"/>
                </a:solidFill>
              </a:endParaRPr>
            </a:p>
          </p:txBody>
        </p:sp>
      </p:grpSp>
      <p:sp>
        <p:nvSpPr>
          <p:cNvPr id="10" name="Rectangle 9"/>
          <p:cNvSpPr/>
          <p:nvPr/>
        </p:nvSpPr>
        <p:spPr>
          <a:xfrm>
            <a:off x="5886700" y="5287894"/>
            <a:ext cx="3616560" cy="45051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smtClean="0"/>
              <a:t>*per </a:t>
            </a:r>
            <a:r>
              <a:rPr lang="en-GB" dirty="0" smtClean="0"/>
              <a:t>external auditor’s </a:t>
            </a:r>
            <a:r>
              <a:rPr lang="en-GB" dirty="0" smtClean="0"/>
              <a:t>estimates</a:t>
            </a:r>
            <a:endParaRPr lang="en-GB" dirty="0" smtClean="0"/>
          </a:p>
        </p:txBody>
      </p:sp>
    </p:spTree>
    <p:extLst>
      <p:ext uri="{BB962C8B-B14F-4D97-AF65-F5344CB8AC3E}">
        <p14:creationId xmlns:p14="http://schemas.microsoft.com/office/powerpoint/2010/main" val="659230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500"/>
                            </p:stCondLst>
                            <p:childTnLst>
                              <p:par>
                                <p:cTn id="14" presetID="10" presetClass="entr" presetSubtype="0" fill="hold" grpId="0" nodeType="afterEffect">
                                  <p:stCondLst>
                                    <p:cond delay="5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3" name="Content Placeholder 2"/>
          <p:cNvSpPr>
            <a:spLocks noGrp="1"/>
          </p:cNvSpPr>
          <p:nvPr>
            <p:ph sz="quarter" idx="13"/>
          </p:nvPr>
        </p:nvSpPr>
        <p:spPr>
          <a:xfrm>
            <a:off x="627737" y="1393366"/>
            <a:ext cx="6785434" cy="4114800"/>
          </a:xfrm>
        </p:spPr>
        <p:txBody>
          <a:bodyPr>
            <a:noAutofit/>
          </a:bodyPr>
          <a:lstStyle/>
          <a:p>
            <a:r>
              <a:rPr lang="en-GB" sz="2400" dirty="0" smtClean="0"/>
              <a:t>http://isis.apache.org </a:t>
            </a:r>
          </a:p>
          <a:p>
            <a:r>
              <a:rPr lang="en-GB" sz="2400" dirty="0" smtClean="0"/>
              <a:t>http://platform.incode.org </a:t>
            </a:r>
          </a:p>
          <a:p>
            <a:r>
              <a:rPr lang="en-GB" sz="2400" dirty="0" smtClean="0"/>
              <a:t>@</a:t>
            </a:r>
            <a:r>
              <a:rPr lang="en-GB" sz="2400" dirty="0" err="1" smtClean="0"/>
              <a:t>dkhaywood</a:t>
            </a:r>
            <a:endParaRPr lang="en-GB" sz="2400" dirty="0" smtClean="0"/>
          </a:p>
          <a:p>
            <a:endParaRPr lang="en-GB" sz="2400" baseline="-25000" dirty="0" smtClean="0"/>
          </a:p>
          <a:p>
            <a:pPr marL="0" indent="0">
              <a:buNone/>
            </a:pPr>
            <a:r>
              <a:rPr lang="en-GB" sz="2400" dirty="0" smtClean="0"/>
              <a:t>Examples</a:t>
            </a:r>
            <a:endParaRPr lang="en-GB" sz="2400" dirty="0"/>
          </a:p>
          <a:p>
            <a:r>
              <a:rPr lang="en-GB" sz="2400" dirty="0" smtClean="0"/>
              <a:t>http://github.com/estatio/estatio </a:t>
            </a:r>
          </a:p>
          <a:p>
            <a:r>
              <a:rPr lang="en-GB" sz="2400" dirty="0" smtClean="0"/>
              <a:t>http://github.com/incodehq/contactapp</a:t>
            </a:r>
          </a:p>
          <a:p>
            <a:r>
              <a:rPr lang="en-GB" sz="2400" dirty="0"/>
              <a:t>https://</a:t>
            </a:r>
            <a:r>
              <a:rPr lang="en-GB" sz="2400" dirty="0" smtClean="0"/>
              <a:t>github.com/incodehq/colab2-exploration  </a:t>
            </a:r>
          </a:p>
        </p:txBody>
      </p:sp>
      <p:sp>
        <p:nvSpPr>
          <p:cNvPr id="4" name="Content Placeholder 3"/>
          <p:cNvSpPr>
            <a:spLocks noGrp="1"/>
          </p:cNvSpPr>
          <p:nvPr>
            <p:ph sz="quarter" idx="14"/>
          </p:nvPr>
        </p:nvSpPr>
        <p:spPr>
          <a:xfrm>
            <a:off x="6487886" y="2296851"/>
            <a:ext cx="5562743" cy="3570539"/>
          </a:xfrm>
        </p:spPr>
        <p:txBody>
          <a:bodyPr>
            <a:noAutofit/>
          </a:bodyPr>
          <a:lstStyle/>
          <a:p>
            <a:pPr marL="0" indent="0">
              <a:buNone/>
            </a:pPr>
            <a:r>
              <a:rPr lang="en-GB" sz="2400" dirty="0" smtClean="0"/>
              <a:t>Resources</a:t>
            </a:r>
            <a:endParaRPr lang="en-GB" sz="2400" dirty="0"/>
          </a:p>
          <a:p>
            <a:r>
              <a:rPr lang="en-GB" sz="2400" dirty="0" smtClean="0"/>
              <a:t>Domain </a:t>
            </a:r>
            <a:r>
              <a:rPr lang="en-GB" sz="2400" dirty="0"/>
              <a:t>Driven Design, Eric Evans</a:t>
            </a:r>
          </a:p>
          <a:p>
            <a:r>
              <a:rPr lang="en-GB" sz="2400" dirty="0" smtClean="0"/>
              <a:t>Naked Objects, Richard Pawson</a:t>
            </a:r>
          </a:p>
          <a:p>
            <a:r>
              <a:rPr lang="en-GB" sz="2400" dirty="0" smtClean="0"/>
              <a:t>DDD using NO, Dan Haywood</a:t>
            </a:r>
            <a:endParaRPr lang="en-GB" sz="2400" dirty="0"/>
          </a:p>
          <a:p>
            <a:r>
              <a:rPr lang="en-GB" sz="2400" dirty="0" smtClean="0"/>
              <a:t>Event </a:t>
            </a:r>
            <a:r>
              <a:rPr lang="en-GB" sz="2400" dirty="0"/>
              <a:t>Storming, Alberto </a:t>
            </a:r>
            <a:r>
              <a:rPr lang="en-GB" sz="2400" dirty="0" err="1" smtClean="0"/>
              <a:t>Brandolini</a:t>
            </a:r>
            <a:endParaRPr lang="en-GB" sz="2400" dirty="0" smtClean="0"/>
          </a:p>
          <a:p>
            <a:r>
              <a:rPr lang="en-GB" sz="2400" dirty="0" err="1" smtClean="0"/>
              <a:t>Wardley</a:t>
            </a:r>
            <a:r>
              <a:rPr lang="en-GB" sz="2400" dirty="0" smtClean="0"/>
              <a:t> Maps, Simon </a:t>
            </a:r>
            <a:r>
              <a:rPr lang="en-GB" sz="2400" dirty="0" err="1" smtClean="0"/>
              <a:t>Wardley</a:t>
            </a:r>
            <a:endParaRPr lang="en-GB" sz="2400" dirty="0"/>
          </a:p>
          <a:p>
            <a:pPr marL="0" indent="0">
              <a:buNone/>
            </a:pPr>
            <a:endParaRPr lang="en-GB" sz="1050" dirty="0" smtClean="0"/>
          </a:p>
          <a:p>
            <a:pPr marL="0" indent="0">
              <a:buNone/>
            </a:pPr>
            <a:r>
              <a:rPr lang="en-GB" sz="2400" dirty="0" smtClean="0"/>
              <a:t>This presentation</a:t>
            </a:r>
          </a:p>
          <a:p>
            <a:r>
              <a:rPr lang="en-GB" sz="2400" dirty="0" smtClean="0"/>
              <a:t>http://github.com/danhaywood/imworld2017</a:t>
            </a:r>
          </a:p>
        </p:txBody>
      </p:sp>
      <p:sp>
        <p:nvSpPr>
          <p:cNvPr id="2" name="Title 1"/>
          <p:cNvSpPr>
            <a:spLocks noGrp="1"/>
          </p:cNvSpPr>
          <p:nvPr>
            <p:ph type="title"/>
          </p:nvPr>
        </p:nvSpPr>
        <p:spPr>
          <a:xfrm>
            <a:off x="682168" y="274638"/>
            <a:ext cx="10566400" cy="706090"/>
          </a:xfrm>
        </p:spPr>
        <p:txBody>
          <a:bodyPr/>
          <a:lstStyle/>
          <a:p>
            <a:r>
              <a:rPr lang="en-GB" dirty="0" smtClean="0"/>
              <a:t>To learn more</a:t>
            </a:r>
            <a:endParaRPr lang="en-GB" dirty="0"/>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0204" y="295830"/>
            <a:ext cx="2937835" cy="179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548415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APPENDIX - ARCHITECTURE</a:t>
            </a:r>
            <a:endParaRPr lang="en-GB" dirty="0"/>
          </a:p>
        </p:txBody>
      </p:sp>
      <p:sp>
        <p:nvSpPr>
          <p:cNvPr id="7" name="Text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13094569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 name="Rectangle 3"/>
          <p:cNvSpPr/>
          <p:nvPr/>
        </p:nvSpPr>
        <p:spPr>
          <a:xfrm>
            <a:off x="911424" y="1124744"/>
            <a:ext cx="10369152" cy="410445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3200" dirty="0" smtClean="0">
                <a:solidFill>
                  <a:schemeClr val="tx1"/>
                </a:solidFill>
              </a:rPr>
              <a:t>System</a:t>
            </a:r>
            <a:endParaRPr lang="en-GB" sz="3200" dirty="0"/>
          </a:p>
        </p:txBody>
      </p:sp>
    </p:spTree>
    <p:extLst>
      <p:ext uri="{BB962C8B-B14F-4D97-AF65-F5344CB8AC3E}">
        <p14:creationId xmlns:p14="http://schemas.microsoft.com/office/powerpoint/2010/main" val="42663399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 name="Rectangle 3"/>
          <p:cNvSpPr/>
          <p:nvPr/>
        </p:nvSpPr>
        <p:spPr>
          <a:xfrm>
            <a:off x="911424" y="1124744"/>
            <a:ext cx="10369152" cy="41044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3200" dirty="0" smtClean="0">
                <a:solidFill>
                  <a:schemeClr val="tx1"/>
                </a:solidFill>
              </a:rPr>
              <a:t>Domain</a:t>
            </a:r>
            <a:endParaRPr lang="en-GB" sz="3200" dirty="0"/>
          </a:p>
        </p:txBody>
      </p:sp>
      <p:sp>
        <p:nvSpPr>
          <p:cNvPr id="5" name="Rectangle 4"/>
          <p:cNvSpPr/>
          <p:nvPr/>
        </p:nvSpPr>
        <p:spPr>
          <a:xfrm>
            <a:off x="911424" y="1124744"/>
            <a:ext cx="3072341" cy="4104456"/>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GB" sz="3200" dirty="0" smtClean="0">
                <a:solidFill>
                  <a:schemeClr val="tx1"/>
                </a:solidFill>
              </a:rPr>
              <a:t>Presentation</a:t>
            </a:r>
            <a:endParaRPr lang="en-GB" sz="3200" dirty="0">
              <a:solidFill>
                <a:schemeClr val="tx1"/>
              </a:solidFill>
            </a:endParaRPr>
          </a:p>
        </p:txBody>
      </p:sp>
      <p:sp>
        <p:nvSpPr>
          <p:cNvPr id="6" name="Rectangle 5"/>
          <p:cNvSpPr/>
          <p:nvPr/>
        </p:nvSpPr>
        <p:spPr>
          <a:xfrm>
            <a:off x="8208235" y="1124744"/>
            <a:ext cx="3072341" cy="410445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3200" dirty="0" smtClean="0">
                <a:solidFill>
                  <a:schemeClr val="tx1"/>
                </a:solidFill>
              </a:rPr>
              <a:t>Persistence</a:t>
            </a:r>
            <a:endParaRPr lang="en-GB" dirty="0"/>
          </a:p>
        </p:txBody>
      </p:sp>
    </p:spTree>
    <p:extLst>
      <p:ext uri="{BB962C8B-B14F-4D97-AF65-F5344CB8AC3E}">
        <p14:creationId xmlns:p14="http://schemas.microsoft.com/office/powerpoint/2010/main" val="245511466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 name="Rectangle 3"/>
          <p:cNvSpPr/>
          <p:nvPr/>
        </p:nvSpPr>
        <p:spPr>
          <a:xfrm>
            <a:off x="911424" y="1124744"/>
            <a:ext cx="10369152" cy="41044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3200" dirty="0" smtClean="0">
                <a:solidFill>
                  <a:schemeClr val="tx1"/>
                </a:solidFill>
              </a:rPr>
              <a:t>Domain</a:t>
            </a:r>
            <a:endParaRPr lang="en-GB" sz="3200" dirty="0"/>
          </a:p>
        </p:txBody>
      </p:sp>
      <p:sp>
        <p:nvSpPr>
          <p:cNvPr id="5" name="Rectangle 4"/>
          <p:cNvSpPr/>
          <p:nvPr/>
        </p:nvSpPr>
        <p:spPr>
          <a:xfrm>
            <a:off x="911424" y="1124744"/>
            <a:ext cx="3072341" cy="4104456"/>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GB" sz="3200" dirty="0" smtClean="0">
                <a:solidFill>
                  <a:schemeClr val="tx1"/>
                </a:solidFill>
              </a:rPr>
              <a:t>Generic UI</a:t>
            </a:r>
          </a:p>
        </p:txBody>
      </p:sp>
      <p:sp>
        <p:nvSpPr>
          <p:cNvPr id="6" name="Rectangle 5"/>
          <p:cNvSpPr/>
          <p:nvPr/>
        </p:nvSpPr>
        <p:spPr>
          <a:xfrm>
            <a:off x="8208235" y="1124744"/>
            <a:ext cx="3072341" cy="410445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3200" dirty="0" smtClean="0">
                <a:solidFill>
                  <a:schemeClr val="tx1"/>
                </a:solidFill>
              </a:rPr>
              <a:t>ORM</a:t>
            </a:r>
            <a:endParaRPr lang="en-GB" dirty="0"/>
          </a:p>
        </p:txBody>
      </p:sp>
    </p:spTree>
    <p:extLst>
      <p:ext uri="{BB962C8B-B14F-4D97-AF65-F5344CB8AC3E}">
        <p14:creationId xmlns:p14="http://schemas.microsoft.com/office/powerpoint/2010/main" val="36511121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hape 63"/>
          <p:cNvSpPr/>
          <p:nvPr/>
        </p:nvSpPr>
        <p:spPr>
          <a:xfrm>
            <a:off x="5982364" y="1971169"/>
            <a:ext cx="5662864" cy="3716255"/>
          </a:xfrm>
          <a:custGeom>
            <a:avLst/>
            <a:gdLst/>
            <a:ahLst/>
            <a:cxnLst>
              <a:cxn ang="0">
                <a:pos x="wd2" y="hd2"/>
              </a:cxn>
              <a:cxn ang="5400000">
                <a:pos x="wd2" y="hd2"/>
              </a:cxn>
              <a:cxn ang="10800000">
                <a:pos x="wd2" y="hd2"/>
              </a:cxn>
              <a:cxn ang="16200000">
                <a:pos x="wd2" y="hd2"/>
              </a:cxn>
            </a:cxnLst>
            <a:rect l="0" t="0" r="r" b="b"/>
            <a:pathLst>
              <a:path w="21600" h="21600" extrusionOk="0">
                <a:moveTo>
                  <a:pt x="12150" y="0"/>
                </a:moveTo>
                <a:lnTo>
                  <a:pt x="13500" y="3086"/>
                </a:lnTo>
                <a:lnTo>
                  <a:pt x="16200" y="9257"/>
                </a:lnTo>
                <a:lnTo>
                  <a:pt x="21600" y="21600"/>
                </a:lnTo>
                <a:lnTo>
                  <a:pt x="0" y="21600"/>
                </a:lnTo>
                <a:cubicBezTo>
                  <a:pt x="1800" y="17486"/>
                  <a:pt x="3600" y="13371"/>
                  <a:pt x="5400" y="9257"/>
                </a:cubicBezTo>
                <a:cubicBezTo>
                  <a:pt x="6300" y="7200"/>
                  <a:pt x="7200" y="5143"/>
                  <a:pt x="8100" y="3086"/>
                </a:cubicBezTo>
                <a:cubicBezTo>
                  <a:pt x="8550" y="2057"/>
                  <a:pt x="9000" y="1029"/>
                  <a:pt x="9450" y="0"/>
                </a:cubicBezTo>
                <a:lnTo>
                  <a:pt x="12150" y="0"/>
                </a:lnTo>
                <a:close/>
              </a:path>
            </a:pathLst>
          </a:custGeom>
          <a:blipFill>
            <a:blip r:embed="rId3"/>
          </a:blipFill>
          <a:ln w="12700">
            <a:miter lim="400000"/>
          </a:ln>
          <a:effectLst>
            <a:outerShdw blurRad="50800" dist="25400" dir="5400000" rotWithShape="0">
              <a:srgbClr val="000000">
                <a:alpha val="50000"/>
              </a:srgbClr>
            </a:outerShdw>
          </a:effectLst>
        </p:spPr>
        <p:txBody>
          <a:bodyPr lIns="42520" tIns="42520" rIns="42520" bIns="42520" anchor="ctr"/>
          <a:lstStyle/>
          <a:p>
            <a:pPr lvl="0">
              <a:defRPr sz="3000">
                <a:solidFill>
                  <a:srgbClr val="FFFFFF"/>
                </a:solidFill>
                <a:effectLst>
                  <a:outerShdw blurRad="38100" dist="12700" dir="5400000" rotWithShape="0">
                    <a:srgbClr val="000000">
                      <a:alpha val="80000"/>
                    </a:srgbClr>
                  </a:outerShdw>
                </a:effectLst>
              </a:defRPr>
            </a:pPr>
            <a:endParaRPr/>
          </a:p>
        </p:txBody>
      </p:sp>
      <p:sp>
        <p:nvSpPr>
          <p:cNvPr id="64" name="Shape 64"/>
          <p:cNvSpPr/>
          <p:nvPr/>
        </p:nvSpPr>
        <p:spPr>
          <a:xfrm>
            <a:off x="8413111" y="1451568"/>
            <a:ext cx="801371" cy="58972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blipFill>
            <a:blip r:embed="rId4"/>
          </a:blipFill>
          <a:ln w="12700">
            <a:miter lim="400000"/>
          </a:ln>
          <a:effectLst>
            <a:outerShdw blurRad="50800" dist="25400" dir="5400000" rotWithShape="0">
              <a:srgbClr val="000000">
                <a:alpha val="50000"/>
              </a:srgbClr>
            </a:outerShdw>
          </a:effectLst>
        </p:spPr>
        <p:txBody>
          <a:bodyPr lIns="42520" tIns="42520" rIns="42520" bIns="42520" anchor="ctr"/>
          <a:lstStyle/>
          <a:p>
            <a:endParaRPr sz="3000">
              <a:solidFill>
                <a:srgbClr val="FFFFFF"/>
              </a:solidFill>
              <a:effectLst>
                <a:outerShdw blurRad="38100" dist="12700" dir="5400000" rotWithShape="0">
                  <a:srgbClr val="000000">
                    <a:alpha val="80000"/>
                  </a:srgbClr>
                </a:outerShdw>
              </a:effectLst>
            </a:endParaRPr>
          </a:p>
        </p:txBody>
      </p:sp>
      <p:sp>
        <p:nvSpPr>
          <p:cNvPr id="3" name="Content Placeholder 2"/>
          <p:cNvSpPr>
            <a:spLocks noGrp="1"/>
          </p:cNvSpPr>
          <p:nvPr>
            <p:ph sz="quarter" idx="13"/>
          </p:nvPr>
        </p:nvSpPr>
        <p:spPr>
          <a:xfrm>
            <a:off x="812800" y="1153874"/>
            <a:ext cx="5181600" cy="4114800"/>
          </a:xfrm>
        </p:spPr>
        <p:txBody>
          <a:bodyPr>
            <a:noAutofit/>
          </a:bodyPr>
          <a:lstStyle/>
          <a:p>
            <a:r>
              <a:rPr lang="en-GB" sz="2400" dirty="0" smtClean="0"/>
              <a:t>Specific requirements</a:t>
            </a:r>
          </a:p>
          <a:p>
            <a:pPr lvl="1"/>
            <a:r>
              <a:rPr lang="en-GB" sz="2400" dirty="0" smtClean="0"/>
              <a:t>Law varies by country</a:t>
            </a:r>
          </a:p>
          <a:p>
            <a:pPr lvl="1"/>
            <a:endParaRPr lang="en-GB" sz="1050" dirty="0" smtClean="0"/>
          </a:p>
          <a:p>
            <a:r>
              <a:rPr lang="en-GB" sz="2400" dirty="0" smtClean="0"/>
              <a:t>Had bought shopping centres</a:t>
            </a:r>
          </a:p>
          <a:p>
            <a:pPr lvl="1"/>
            <a:r>
              <a:rPr lang="en-GB" sz="2400" dirty="0" smtClean="0"/>
              <a:t>Must continue to honour lease contracts from former owners</a:t>
            </a:r>
          </a:p>
          <a:p>
            <a:pPr lvl="1"/>
            <a:endParaRPr lang="en-GB" sz="1400" dirty="0"/>
          </a:p>
          <a:p>
            <a:r>
              <a:rPr lang="en-GB" sz="2400" dirty="0" smtClean="0"/>
              <a:t>Complex domain:</a:t>
            </a:r>
          </a:p>
          <a:p>
            <a:pPr lvl="1"/>
            <a:r>
              <a:rPr lang="en-GB" sz="2400" dirty="0" smtClean="0"/>
              <a:t>Rent, service charges, entry fees, discounts, indexation</a:t>
            </a:r>
          </a:p>
          <a:p>
            <a:pPr lvl="1"/>
            <a:r>
              <a:rPr lang="en-GB" sz="2400" dirty="0" smtClean="0"/>
              <a:t>Special deals </a:t>
            </a:r>
            <a:endParaRPr lang="en-GB" sz="2400" dirty="0"/>
          </a:p>
        </p:txBody>
      </p:sp>
      <p:sp>
        <p:nvSpPr>
          <p:cNvPr id="2" name="Title 1"/>
          <p:cNvSpPr>
            <a:spLocks noGrp="1"/>
          </p:cNvSpPr>
          <p:nvPr>
            <p:ph type="title"/>
          </p:nvPr>
        </p:nvSpPr>
        <p:spPr/>
        <p:txBody>
          <a:bodyPr/>
          <a:lstStyle/>
          <a:p>
            <a:r>
              <a:rPr lang="en-GB" dirty="0" smtClean="0"/>
              <a:t>TOO MANY GAPS in Italy</a:t>
            </a:r>
            <a:r>
              <a:rPr lang="en-GB" dirty="0"/>
              <a:t>...</a:t>
            </a:r>
          </a:p>
        </p:txBody>
      </p:sp>
      <p:sp>
        <p:nvSpPr>
          <p:cNvPr id="65" name="Shape 65"/>
          <p:cNvSpPr/>
          <p:nvPr/>
        </p:nvSpPr>
        <p:spPr>
          <a:xfrm>
            <a:off x="7498915" y="1423038"/>
            <a:ext cx="2629763" cy="197232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blipFill>
            <a:blip r:embed="rId5"/>
          </a:blipFill>
          <a:ln w="12700">
            <a:miter lim="400000"/>
          </a:ln>
          <a:effectLst>
            <a:outerShdw blurRad="50800" dist="25400" dir="5400000" rotWithShape="0">
              <a:srgbClr val="000000">
                <a:alpha val="50000"/>
              </a:srgbClr>
            </a:outerShdw>
          </a:effectLst>
        </p:spPr>
        <p:txBody>
          <a:bodyPr lIns="42520" tIns="42520" rIns="42520" bIns="42520" anchor="ctr"/>
          <a:lstStyle/>
          <a:p>
            <a:endParaRPr sz="3000" dirty="0">
              <a:solidFill>
                <a:srgbClr val="FFFFFF"/>
              </a:solidFill>
              <a:effectLst>
                <a:outerShdw blurRad="38100" dist="12700" dir="5400000" rotWithShape="0">
                  <a:srgbClr val="000000">
                    <a:alpha val="80000"/>
                  </a:srgbClr>
                </a:outerShdw>
              </a:effectLst>
            </a:endParaRPr>
          </a:p>
        </p:txBody>
      </p:sp>
    </p:spTree>
    <p:extLst>
      <p:ext uri="{BB962C8B-B14F-4D97-AF65-F5344CB8AC3E}">
        <p14:creationId xmlns:p14="http://schemas.microsoft.com/office/powerpoint/2010/main" val="1043679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 name="Rectangle 3"/>
          <p:cNvSpPr/>
          <p:nvPr/>
        </p:nvSpPr>
        <p:spPr>
          <a:xfrm>
            <a:off x="911424" y="1124744"/>
            <a:ext cx="10369152" cy="41044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3200" dirty="0" smtClean="0">
                <a:solidFill>
                  <a:schemeClr val="tx1"/>
                </a:solidFill>
              </a:rPr>
              <a:t>Domain</a:t>
            </a:r>
            <a:endParaRPr lang="en-GB" sz="3200" dirty="0"/>
          </a:p>
        </p:txBody>
      </p:sp>
      <p:sp>
        <p:nvSpPr>
          <p:cNvPr id="5" name="Rectangle 4"/>
          <p:cNvSpPr/>
          <p:nvPr/>
        </p:nvSpPr>
        <p:spPr>
          <a:xfrm>
            <a:off x="911424" y="1124744"/>
            <a:ext cx="3072341" cy="4104456"/>
          </a:xfrm>
          <a:prstGeom prst="rect">
            <a:avLst/>
          </a:prstGeom>
          <a:pattFill prst="lgCheck">
            <a:fgClr>
              <a:schemeClr val="accent1"/>
            </a:fgClr>
            <a:bgClr>
              <a:schemeClr val="bg1"/>
            </a:bgClr>
          </a:pattFill>
        </p:spPr>
        <p:style>
          <a:lnRef idx="3">
            <a:schemeClr val="lt1"/>
          </a:lnRef>
          <a:fillRef idx="1">
            <a:schemeClr val="accent1"/>
          </a:fillRef>
          <a:effectRef idx="1">
            <a:schemeClr val="accent1"/>
          </a:effectRef>
          <a:fontRef idx="minor">
            <a:schemeClr val="lt1"/>
          </a:fontRef>
        </p:style>
        <p:txBody>
          <a:bodyPr rtlCol="0" anchor="ctr"/>
          <a:lstStyle/>
          <a:p>
            <a:pPr algn="ctr"/>
            <a:r>
              <a:rPr lang="en-GB" sz="3200" dirty="0">
                <a:solidFill>
                  <a:schemeClr val="tx1"/>
                </a:solidFill>
              </a:rPr>
              <a:t>Generic UI</a:t>
            </a:r>
          </a:p>
        </p:txBody>
      </p:sp>
      <p:sp>
        <p:nvSpPr>
          <p:cNvPr id="6" name="Rectangle 5"/>
          <p:cNvSpPr/>
          <p:nvPr/>
        </p:nvSpPr>
        <p:spPr>
          <a:xfrm>
            <a:off x="8208235" y="1124744"/>
            <a:ext cx="3072341" cy="4104456"/>
          </a:xfrm>
          <a:prstGeom prst="rect">
            <a:avLst/>
          </a:prstGeom>
          <a:pattFill prst="diagBrick">
            <a:fgClr>
              <a:srgbClr val="67787B"/>
            </a:fgClr>
            <a:bgClr>
              <a:schemeClr val="bg1"/>
            </a:bgClr>
          </a:patt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3200" dirty="0">
                <a:solidFill>
                  <a:schemeClr val="tx1"/>
                </a:solidFill>
              </a:rPr>
              <a:t>ORM</a:t>
            </a:r>
          </a:p>
        </p:txBody>
      </p:sp>
    </p:spTree>
    <p:extLst>
      <p:ext uri="{BB962C8B-B14F-4D97-AF65-F5344CB8AC3E}">
        <p14:creationId xmlns:p14="http://schemas.microsoft.com/office/powerpoint/2010/main" val="382596576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 name="Hexagon 3"/>
          <p:cNvSpPr/>
          <p:nvPr/>
        </p:nvSpPr>
        <p:spPr>
          <a:xfrm>
            <a:off x="2639616" y="1124744"/>
            <a:ext cx="6912768" cy="4104456"/>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3200" dirty="0">
                <a:solidFill>
                  <a:schemeClr val="tx1"/>
                </a:solidFill>
              </a:rPr>
              <a:t>Domain</a:t>
            </a:r>
          </a:p>
        </p:txBody>
      </p:sp>
    </p:spTree>
    <p:extLst>
      <p:ext uri="{BB962C8B-B14F-4D97-AF65-F5344CB8AC3E}">
        <p14:creationId xmlns:p14="http://schemas.microsoft.com/office/powerpoint/2010/main" val="130835759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 name="Hexagon 3"/>
          <p:cNvSpPr/>
          <p:nvPr/>
        </p:nvSpPr>
        <p:spPr>
          <a:xfrm>
            <a:off x="2639616" y="1124744"/>
            <a:ext cx="6912768" cy="4104456"/>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3200" dirty="0">
                <a:solidFill>
                  <a:schemeClr val="tx1"/>
                </a:solidFill>
              </a:rPr>
              <a:t>Domain</a:t>
            </a:r>
          </a:p>
        </p:txBody>
      </p:sp>
      <p:sp>
        <p:nvSpPr>
          <p:cNvPr id="2" name="Oval 1"/>
          <p:cNvSpPr/>
          <p:nvPr/>
        </p:nvSpPr>
        <p:spPr>
          <a:xfrm>
            <a:off x="2447595" y="3068960"/>
            <a:ext cx="384043" cy="21602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p:cNvSpPr/>
          <p:nvPr/>
        </p:nvSpPr>
        <p:spPr>
          <a:xfrm>
            <a:off x="239349" y="1340768"/>
            <a:ext cx="1728192" cy="100811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GB" sz="3200" dirty="0">
                <a:solidFill>
                  <a:schemeClr val="tx1"/>
                </a:solidFill>
              </a:rPr>
              <a:t>REST</a:t>
            </a:r>
          </a:p>
        </p:txBody>
      </p:sp>
      <p:sp>
        <p:nvSpPr>
          <p:cNvPr id="6" name="Rectangle 5"/>
          <p:cNvSpPr/>
          <p:nvPr/>
        </p:nvSpPr>
        <p:spPr>
          <a:xfrm>
            <a:off x="239349" y="2636912"/>
            <a:ext cx="1728192" cy="100811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GB" sz="3200" dirty="0">
                <a:solidFill>
                  <a:schemeClr val="tx1"/>
                </a:solidFill>
              </a:rPr>
              <a:t>Web</a:t>
            </a:r>
            <a:br>
              <a:rPr lang="en-GB" sz="3200" dirty="0">
                <a:solidFill>
                  <a:schemeClr val="tx1"/>
                </a:solidFill>
              </a:rPr>
            </a:br>
            <a:r>
              <a:rPr lang="en-GB" sz="3200" dirty="0">
                <a:solidFill>
                  <a:schemeClr val="tx1"/>
                </a:solidFill>
              </a:rPr>
              <a:t>UI</a:t>
            </a:r>
          </a:p>
        </p:txBody>
      </p:sp>
      <p:sp>
        <p:nvSpPr>
          <p:cNvPr id="7" name="Rectangle 6"/>
          <p:cNvSpPr/>
          <p:nvPr/>
        </p:nvSpPr>
        <p:spPr>
          <a:xfrm>
            <a:off x="239349" y="3933056"/>
            <a:ext cx="1728192" cy="100811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GB" sz="3200" dirty="0">
                <a:solidFill>
                  <a:schemeClr val="tx1"/>
                </a:solidFill>
              </a:rPr>
              <a:t>Tests</a:t>
            </a:r>
          </a:p>
        </p:txBody>
      </p:sp>
      <p:cxnSp>
        <p:nvCxnSpPr>
          <p:cNvPr id="8" name="Curved Connector 7"/>
          <p:cNvCxnSpPr>
            <a:stCxn id="5" idx="3"/>
            <a:endCxn id="2" idx="0"/>
          </p:cNvCxnSpPr>
          <p:nvPr/>
        </p:nvCxnSpPr>
        <p:spPr>
          <a:xfrm>
            <a:off x="1967541" y="1844824"/>
            <a:ext cx="672075" cy="1224136"/>
          </a:xfrm>
          <a:prstGeom prst="curvedConnector2">
            <a:avLst/>
          </a:prstGeom>
          <a:ln w="2222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9" name="Curved Connector 8"/>
          <p:cNvCxnSpPr>
            <a:stCxn id="6" idx="3"/>
            <a:endCxn id="2" idx="2"/>
          </p:cNvCxnSpPr>
          <p:nvPr/>
        </p:nvCxnSpPr>
        <p:spPr>
          <a:xfrm>
            <a:off x="1967542" y="3140968"/>
            <a:ext cx="480053" cy="36004"/>
          </a:xfrm>
          <a:prstGeom prst="curvedConnector3">
            <a:avLst/>
          </a:prstGeom>
          <a:ln w="2222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2" name="Curved Connector 11"/>
          <p:cNvCxnSpPr>
            <a:stCxn id="7" idx="3"/>
            <a:endCxn id="2" idx="4"/>
          </p:cNvCxnSpPr>
          <p:nvPr/>
        </p:nvCxnSpPr>
        <p:spPr>
          <a:xfrm flipV="1">
            <a:off x="1967541" y="3284984"/>
            <a:ext cx="672075" cy="1152128"/>
          </a:xfrm>
          <a:prstGeom prst="curvedConnector2">
            <a:avLst/>
          </a:prstGeom>
          <a:ln w="2222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9360363" y="3050958"/>
            <a:ext cx="384043" cy="21602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10320469" y="1340768"/>
            <a:ext cx="1728192" cy="10081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3200" dirty="0">
                <a:solidFill>
                  <a:schemeClr val="tx1"/>
                </a:solidFill>
              </a:rPr>
              <a:t>Mongo</a:t>
            </a:r>
          </a:p>
        </p:txBody>
      </p:sp>
      <p:sp>
        <p:nvSpPr>
          <p:cNvPr id="19" name="Rectangle 18"/>
          <p:cNvSpPr/>
          <p:nvPr/>
        </p:nvSpPr>
        <p:spPr>
          <a:xfrm>
            <a:off x="10320469" y="2636912"/>
            <a:ext cx="1728192" cy="10081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3200" dirty="0">
                <a:solidFill>
                  <a:schemeClr val="tx1"/>
                </a:solidFill>
              </a:rPr>
              <a:t>RDBMS</a:t>
            </a:r>
          </a:p>
        </p:txBody>
      </p:sp>
      <p:sp>
        <p:nvSpPr>
          <p:cNvPr id="20" name="Rectangle 19"/>
          <p:cNvSpPr/>
          <p:nvPr/>
        </p:nvSpPr>
        <p:spPr>
          <a:xfrm>
            <a:off x="10320469" y="3933056"/>
            <a:ext cx="1728192" cy="10081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3200" dirty="0">
                <a:solidFill>
                  <a:schemeClr val="tx1"/>
                </a:solidFill>
              </a:rPr>
              <a:t>Neo4J</a:t>
            </a:r>
          </a:p>
        </p:txBody>
      </p:sp>
      <p:cxnSp>
        <p:nvCxnSpPr>
          <p:cNvPr id="21" name="Curved Connector 20"/>
          <p:cNvCxnSpPr>
            <a:stCxn id="18" idx="1"/>
            <a:endCxn id="17" idx="0"/>
          </p:cNvCxnSpPr>
          <p:nvPr/>
        </p:nvCxnSpPr>
        <p:spPr>
          <a:xfrm rot="10800000" flipV="1">
            <a:off x="9552384" y="1844824"/>
            <a:ext cx="768085" cy="1206134"/>
          </a:xfrm>
          <a:prstGeom prst="curvedConnector2">
            <a:avLst/>
          </a:prstGeom>
          <a:ln w="2222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 name="Curved Connector 21"/>
          <p:cNvCxnSpPr>
            <a:stCxn id="19" idx="1"/>
            <a:endCxn id="17" idx="6"/>
          </p:cNvCxnSpPr>
          <p:nvPr/>
        </p:nvCxnSpPr>
        <p:spPr>
          <a:xfrm rot="10800000" flipV="1">
            <a:off x="9744405" y="3140968"/>
            <a:ext cx="576064" cy="18002"/>
          </a:xfrm>
          <a:prstGeom prst="curvedConnector3">
            <a:avLst>
              <a:gd name="adj1" fmla="val 50000"/>
            </a:avLst>
          </a:prstGeom>
          <a:ln w="2222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3" name="Curved Connector 22"/>
          <p:cNvCxnSpPr>
            <a:stCxn id="20" idx="1"/>
            <a:endCxn id="17" idx="4"/>
          </p:cNvCxnSpPr>
          <p:nvPr/>
        </p:nvCxnSpPr>
        <p:spPr>
          <a:xfrm rot="10800000">
            <a:off x="9552384" y="3266982"/>
            <a:ext cx="768085" cy="1170130"/>
          </a:xfrm>
          <a:prstGeom prst="curvedConnector2">
            <a:avLst/>
          </a:prstGeom>
          <a:ln w="2222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066428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 name="Hexagon 3"/>
          <p:cNvSpPr/>
          <p:nvPr/>
        </p:nvSpPr>
        <p:spPr>
          <a:xfrm>
            <a:off x="2639616" y="1124744"/>
            <a:ext cx="6912768" cy="4104456"/>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3200" dirty="0">
                <a:solidFill>
                  <a:schemeClr val="tx1"/>
                </a:solidFill>
              </a:rPr>
              <a:t>Domain</a:t>
            </a:r>
          </a:p>
        </p:txBody>
      </p:sp>
      <p:sp>
        <p:nvSpPr>
          <p:cNvPr id="2" name="Oval 1"/>
          <p:cNvSpPr/>
          <p:nvPr/>
        </p:nvSpPr>
        <p:spPr>
          <a:xfrm>
            <a:off x="2447595" y="2996952"/>
            <a:ext cx="384043" cy="21602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p:cNvSpPr/>
          <p:nvPr/>
        </p:nvSpPr>
        <p:spPr>
          <a:xfrm>
            <a:off x="239349" y="1340768"/>
            <a:ext cx="1728192" cy="100811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GB" sz="3200">
                <a:solidFill>
                  <a:schemeClr val="tx1"/>
                </a:solidFill>
              </a:rPr>
              <a:t>REST</a:t>
            </a:r>
            <a:endParaRPr lang="en-GB" sz="3200" dirty="0">
              <a:solidFill>
                <a:schemeClr val="tx1"/>
              </a:solidFill>
            </a:endParaRPr>
          </a:p>
        </p:txBody>
      </p:sp>
      <p:sp>
        <p:nvSpPr>
          <p:cNvPr id="6" name="Rectangle 5"/>
          <p:cNvSpPr/>
          <p:nvPr/>
        </p:nvSpPr>
        <p:spPr>
          <a:xfrm>
            <a:off x="239349" y="2636912"/>
            <a:ext cx="1728192" cy="100811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GB" sz="3200" dirty="0">
                <a:solidFill>
                  <a:schemeClr val="tx1"/>
                </a:solidFill>
              </a:rPr>
              <a:t>Web</a:t>
            </a:r>
            <a:br>
              <a:rPr lang="en-GB" sz="3200" dirty="0">
                <a:solidFill>
                  <a:schemeClr val="tx1"/>
                </a:solidFill>
              </a:rPr>
            </a:br>
            <a:r>
              <a:rPr lang="en-GB" sz="3200" dirty="0">
                <a:solidFill>
                  <a:schemeClr val="tx1"/>
                </a:solidFill>
              </a:rPr>
              <a:t>UI</a:t>
            </a:r>
          </a:p>
        </p:txBody>
      </p:sp>
      <p:sp>
        <p:nvSpPr>
          <p:cNvPr id="7" name="Rectangle 6"/>
          <p:cNvSpPr/>
          <p:nvPr/>
        </p:nvSpPr>
        <p:spPr>
          <a:xfrm>
            <a:off x="239349" y="3933056"/>
            <a:ext cx="1728192" cy="100811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GB" sz="3200" dirty="0">
                <a:solidFill>
                  <a:schemeClr val="tx1"/>
                </a:solidFill>
              </a:rPr>
              <a:t>Tests</a:t>
            </a:r>
          </a:p>
        </p:txBody>
      </p:sp>
      <p:cxnSp>
        <p:nvCxnSpPr>
          <p:cNvPr id="8" name="Curved Connector 7"/>
          <p:cNvCxnSpPr>
            <a:stCxn id="5" idx="3"/>
            <a:endCxn id="2" idx="0"/>
          </p:cNvCxnSpPr>
          <p:nvPr/>
        </p:nvCxnSpPr>
        <p:spPr>
          <a:xfrm>
            <a:off x="1967541" y="1844824"/>
            <a:ext cx="672075" cy="1152128"/>
          </a:xfrm>
          <a:prstGeom prst="curvedConnector2">
            <a:avLst/>
          </a:prstGeom>
          <a:ln w="2222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9" name="Curved Connector 8"/>
          <p:cNvCxnSpPr>
            <a:stCxn id="6" idx="3"/>
            <a:endCxn id="2" idx="2"/>
          </p:cNvCxnSpPr>
          <p:nvPr/>
        </p:nvCxnSpPr>
        <p:spPr>
          <a:xfrm flipV="1">
            <a:off x="1967542" y="3104964"/>
            <a:ext cx="480053" cy="36004"/>
          </a:xfrm>
          <a:prstGeom prst="curvedConnector3">
            <a:avLst/>
          </a:prstGeom>
          <a:ln w="2222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2" name="Curved Connector 11"/>
          <p:cNvCxnSpPr>
            <a:stCxn id="7" idx="3"/>
            <a:endCxn id="2" idx="4"/>
          </p:cNvCxnSpPr>
          <p:nvPr/>
        </p:nvCxnSpPr>
        <p:spPr>
          <a:xfrm flipV="1">
            <a:off x="1967541" y="3212976"/>
            <a:ext cx="672075" cy="1224136"/>
          </a:xfrm>
          <a:prstGeom prst="curvedConnector2">
            <a:avLst/>
          </a:prstGeom>
          <a:ln w="2222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9360363" y="3050958"/>
            <a:ext cx="384043" cy="21602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10320469" y="1340768"/>
            <a:ext cx="1728192" cy="10081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3200" dirty="0">
                <a:solidFill>
                  <a:schemeClr val="tx1"/>
                </a:solidFill>
              </a:rPr>
              <a:t>Mongo</a:t>
            </a:r>
          </a:p>
        </p:txBody>
      </p:sp>
      <p:sp>
        <p:nvSpPr>
          <p:cNvPr id="19" name="Rectangle 18"/>
          <p:cNvSpPr/>
          <p:nvPr/>
        </p:nvSpPr>
        <p:spPr>
          <a:xfrm>
            <a:off x="10320469" y="2636912"/>
            <a:ext cx="1728192" cy="10081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3200" dirty="0">
                <a:solidFill>
                  <a:schemeClr val="tx1"/>
                </a:solidFill>
              </a:rPr>
              <a:t>RDBMS</a:t>
            </a:r>
          </a:p>
        </p:txBody>
      </p:sp>
      <p:sp>
        <p:nvSpPr>
          <p:cNvPr id="20" name="Rectangle 19"/>
          <p:cNvSpPr/>
          <p:nvPr/>
        </p:nvSpPr>
        <p:spPr>
          <a:xfrm>
            <a:off x="10320469" y="3933056"/>
            <a:ext cx="1728192" cy="10081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3200" dirty="0">
                <a:solidFill>
                  <a:schemeClr val="tx1"/>
                </a:solidFill>
              </a:rPr>
              <a:t>Neo4J</a:t>
            </a:r>
          </a:p>
        </p:txBody>
      </p:sp>
      <p:cxnSp>
        <p:nvCxnSpPr>
          <p:cNvPr id="21" name="Curved Connector 20"/>
          <p:cNvCxnSpPr>
            <a:stCxn id="18" idx="1"/>
            <a:endCxn id="17" idx="0"/>
          </p:cNvCxnSpPr>
          <p:nvPr/>
        </p:nvCxnSpPr>
        <p:spPr>
          <a:xfrm rot="10800000" flipV="1">
            <a:off x="9552384" y="1844824"/>
            <a:ext cx="768085" cy="1206134"/>
          </a:xfrm>
          <a:prstGeom prst="curvedConnector2">
            <a:avLst/>
          </a:prstGeom>
          <a:ln w="2222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 name="Curved Connector 21"/>
          <p:cNvCxnSpPr>
            <a:stCxn id="19" idx="1"/>
            <a:endCxn id="17" idx="6"/>
          </p:cNvCxnSpPr>
          <p:nvPr/>
        </p:nvCxnSpPr>
        <p:spPr>
          <a:xfrm rot="10800000" flipV="1">
            <a:off x="9744405" y="3140968"/>
            <a:ext cx="576064" cy="18002"/>
          </a:xfrm>
          <a:prstGeom prst="curvedConnector3">
            <a:avLst>
              <a:gd name="adj1" fmla="val 50000"/>
            </a:avLst>
          </a:prstGeom>
          <a:ln w="2222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3" name="Curved Connector 22"/>
          <p:cNvCxnSpPr>
            <a:stCxn id="20" idx="1"/>
            <a:endCxn id="17" idx="4"/>
          </p:cNvCxnSpPr>
          <p:nvPr/>
        </p:nvCxnSpPr>
        <p:spPr>
          <a:xfrm rot="10800000">
            <a:off x="9552384" y="3266982"/>
            <a:ext cx="768085" cy="1170130"/>
          </a:xfrm>
          <a:prstGeom prst="curvedConnector2">
            <a:avLst/>
          </a:prstGeom>
          <a:ln w="2222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2639616" y="1052736"/>
            <a:ext cx="576064" cy="4320480"/>
            <a:chOff x="1979712" y="1052736"/>
            <a:chExt cx="432048" cy="4320480"/>
          </a:xfrm>
          <a:solidFill>
            <a:srgbClr val="C00000"/>
          </a:solidFill>
        </p:grpSpPr>
        <p:sp>
          <p:nvSpPr>
            <p:cNvPr id="3" name="Rectangle 2"/>
            <p:cNvSpPr/>
            <p:nvPr/>
          </p:nvSpPr>
          <p:spPr>
            <a:xfrm>
              <a:off x="1979712" y="1052736"/>
              <a:ext cx="432048" cy="432048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979712" y="1052736"/>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2195736" y="1052736"/>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p:nvSpPr>
          <p:spPr>
            <a:xfrm>
              <a:off x="1979712" y="1628800"/>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p:cNvSpPr/>
            <p:nvPr/>
          </p:nvSpPr>
          <p:spPr>
            <a:xfrm>
              <a:off x="2195736" y="1628800"/>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p:cNvSpPr/>
            <p:nvPr/>
          </p:nvSpPr>
          <p:spPr>
            <a:xfrm>
              <a:off x="1979712" y="2204864"/>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2195736" y="2204864"/>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1979712" y="2780928"/>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p:cNvSpPr/>
            <p:nvPr/>
          </p:nvSpPr>
          <p:spPr>
            <a:xfrm>
              <a:off x="2195736" y="2780928"/>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p:cNvSpPr/>
            <p:nvPr/>
          </p:nvSpPr>
          <p:spPr>
            <a:xfrm>
              <a:off x="1979712" y="3356992"/>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p:cNvSpPr/>
            <p:nvPr/>
          </p:nvSpPr>
          <p:spPr>
            <a:xfrm>
              <a:off x="2195736" y="3356992"/>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p:cNvSpPr/>
            <p:nvPr/>
          </p:nvSpPr>
          <p:spPr>
            <a:xfrm>
              <a:off x="1979712" y="3933056"/>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2195736" y="3933056"/>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p:cNvSpPr/>
            <p:nvPr/>
          </p:nvSpPr>
          <p:spPr>
            <a:xfrm>
              <a:off x="1979712" y="4509120"/>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p:cNvSpPr/>
            <p:nvPr/>
          </p:nvSpPr>
          <p:spPr>
            <a:xfrm>
              <a:off x="2195736" y="4509120"/>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a:off x="1979712" y="5085184"/>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p:cNvSpPr/>
            <p:nvPr/>
          </p:nvSpPr>
          <p:spPr>
            <a:xfrm>
              <a:off x="2195736" y="5085184"/>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7" name="Group 56"/>
          <p:cNvGrpSpPr/>
          <p:nvPr/>
        </p:nvGrpSpPr>
        <p:grpSpPr>
          <a:xfrm>
            <a:off x="8880309" y="1052736"/>
            <a:ext cx="576064" cy="4320480"/>
            <a:chOff x="1979712" y="1052736"/>
            <a:chExt cx="432048" cy="4320480"/>
          </a:xfrm>
          <a:solidFill>
            <a:srgbClr val="C00000"/>
          </a:solidFill>
        </p:grpSpPr>
        <p:sp>
          <p:nvSpPr>
            <p:cNvPr id="58" name="Rectangle 57"/>
            <p:cNvSpPr/>
            <p:nvPr/>
          </p:nvSpPr>
          <p:spPr>
            <a:xfrm>
              <a:off x="1979712" y="1052736"/>
              <a:ext cx="432048" cy="432048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p:cNvSpPr/>
            <p:nvPr/>
          </p:nvSpPr>
          <p:spPr>
            <a:xfrm>
              <a:off x="1979712" y="1052736"/>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p:cNvSpPr/>
            <p:nvPr/>
          </p:nvSpPr>
          <p:spPr>
            <a:xfrm>
              <a:off x="2195736" y="1052736"/>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p:cNvSpPr/>
            <p:nvPr/>
          </p:nvSpPr>
          <p:spPr>
            <a:xfrm>
              <a:off x="1979712" y="1628800"/>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p:cNvSpPr/>
            <p:nvPr/>
          </p:nvSpPr>
          <p:spPr>
            <a:xfrm>
              <a:off x="2195736" y="1628800"/>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p:cNvSpPr/>
            <p:nvPr/>
          </p:nvSpPr>
          <p:spPr>
            <a:xfrm>
              <a:off x="1979712" y="2204864"/>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p:cNvSpPr/>
            <p:nvPr/>
          </p:nvSpPr>
          <p:spPr>
            <a:xfrm>
              <a:off x="2195736" y="2204864"/>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64"/>
            <p:cNvSpPr/>
            <p:nvPr/>
          </p:nvSpPr>
          <p:spPr>
            <a:xfrm>
              <a:off x="1979712" y="2780928"/>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p:cNvSpPr/>
            <p:nvPr/>
          </p:nvSpPr>
          <p:spPr>
            <a:xfrm>
              <a:off x="2195736" y="2780928"/>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66"/>
            <p:cNvSpPr/>
            <p:nvPr/>
          </p:nvSpPr>
          <p:spPr>
            <a:xfrm>
              <a:off x="1979712" y="3356992"/>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67"/>
            <p:cNvSpPr/>
            <p:nvPr/>
          </p:nvSpPr>
          <p:spPr>
            <a:xfrm>
              <a:off x="2195736" y="3356992"/>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p:cNvSpPr/>
            <p:nvPr/>
          </p:nvSpPr>
          <p:spPr>
            <a:xfrm>
              <a:off x="1979712" y="3933056"/>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p:cNvSpPr/>
            <p:nvPr/>
          </p:nvSpPr>
          <p:spPr>
            <a:xfrm>
              <a:off x="2195736" y="3933056"/>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p:cNvSpPr/>
            <p:nvPr/>
          </p:nvSpPr>
          <p:spPr>
            <a:xfrm>
              <a:off x="1979712" y="4509120"/>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p:cNvSpPr/>
            <p:nvPr/>
          </p:nvSpPr>
          <p:spPr>
            <a:xfrm>
              <a:off x="2195736" y="4509120"/>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ectangle 72"/>
            <p:cNvSpPr/>
            <p:nvPr/>
          </p:nvSpPr>
          <p:spPr>
            <a:xfrm>
              <a:off x="1979712" y="5085184"/>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p:cNvSpPr/>
            <p:nvPr/>
          </p:nvSpPr>
          <p:spPr>
            <a:xfrm>
              <a:off x="2195736" y="5085184"/>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67442499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Appendix - DSP</a:t>
            </a:r>
            <a:endParaRPr lang="en-GB" dirty="0"/>
          </a:p>
        </p:txBody>
      </p:sp>
      <p:sp>
        <p:nvSpPr>
          <p:cNvPr id="4" name="Text Placeholder 3"/>
          <p:cNvSpPr>
            <a:spLocks noGrp="1"/>
          </p:cNvSpPr>
          <p:nvPr>
            <p:ph type="body" idx="1"/>
          </p:nvPr>
        </p:nvSpPr>
        <p:spPr/>
        <p:txBody>
          <a:bodyPr/>
          <a:lstStyle/>
          <a:p>
            <a:r>
              <a:rPr lang="en-GB" dirty="0" smtClean="0"/>
              <a:t> </a:t>
            </a:r>
            <a:endParaRPr lang="en-GB" dirty="0"/>
          </a:p>
        </p:txBody>
      </p:sp>
    </p:spTree>
    <p:extLst>
      <p:ext uri="{BB962C8B-B14F-4D97-AF65-F5344CB8AC3E}">
        <p14:creationId xmlns:p14="http://schemas.microsoft.com/office/powerpoint/2010/main" val="254571407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GB" dirty="0" smtClean="0"/>
              <a:t>Department of Social Protection</a:t>
            </a:r>
            <a:endParaRPr lang="en-US" dirty="0"/>
          </a:p>
        </p:txBody>
      </p:sp>
      <p:sp>
        <p:nvSpPr>
          <p:cNvPr id="4" name="Slide Number Placeholder 3"/>
          <p:cNvSpPr>
            <a:spLocks noGrp="1"/>
          </p:cNvSpPr>
          <p:nvPr>
            <p:ph type="sldNum" sz="quarter" idx="10"/>
          </p:nvPr>
        </p:nvSpPr>
        <p:spPr/>
        <p:txBody>
          <a:bodyPr/>
          <a:lstStyle/>
          <a:p>
            <a:fld id="{B8C44470-FBCA-4E5D-B10C-E2A9C8FB9F34}" type="slidenum">
              <a:rPr lang="en-GB" smtClean="0"/>
              <a:pPr/>
              <a:t>65</a:t>
            </a:fld>
            <a:endParaRPr lang="en-GB"/>
          </a:p>
        </p:txBody>
      </p:sp>
      <p:sp>
        <p:nvSpPr>
          <p:cNvPr id="9219" name="Rectangle 3"/>
          <p:cNvSpPr>
            <a:spLocks noGrp="1" noChangeArrowheads="1"/>
          </p:cNvSpPr>
          <p:nvPr>
            <p:ph idx="13"/>
          </p:nvPr>
        </p:nvSpPr>
        <p:spPr>
          <a:xfrm>
            <a:off x="812800" y="1125538"/>
            <a:ext cx="10566400" cy="4589462"/>
          </a:xfrm>
        </p:spPr>
        <p:txBody>
          <a:bodyPr>
            <a:normAutofit fontScale="85000" lnSpcReduction="20000"/>
          </a:bodyPr>
          <a:lstStyle/>
          <a:p>
            <a:endParaRPr lang="en-GB" dirty="0" smtClean="0"/>
          </a:p>
          <a:p>
            <a:r>
              <a:rPr lang="en-GB" dirty="0" smtClean="0"/>
              <a:t>Administers state benefits for Irish Citizens</a:t>
            </a:r>
          </a:p>
          <a:p>
            <a:pPr lvl="1"/>
            <a:r>
              <a:rPr lang="en-GB" dirty="0" smtClean="0"/>
              <a:t>Pensions, child benefit and 40+ other schemes</a:t>
            </a:r>
          </a:p>
          <a:p>
            <a:pPr lvl="1"/>
            <a:r>
              <a:rPr lang="en-GB" dirty="0" smtClean="0"/>
              <a:t>EUR 5bn per year</a:t>
            </a:r>
          </a:p>
          <a:p>
            <a:pPr lvl="1"/>
            <a:endParaRPr lang="en-GB" dirty="0" smtClean="0"/>
          </a:p>
          <a:p>
            <a:r>
              <a:rPr lang="en-GB" dirty="0" smtClean="0"/>
              <a:t>Development started in 2004</a:t>
            </a:r>
          </a:p>
          <a:p>
            <a:pPr lvl="1"/>
            <a:r>
              <a:rPr lang="en-GB" dirty="0" smtClean="0"/>
              <a:t>first release 2005</a:t>
            </a:r>
          </a:p>
          <a:p>
            <a:pPr lvl="1"/>
            <a:r>
              <a:rPr lang="en-GB" dirty="0" smtClean="0"/>
              <a:t>now monthly releases</a:t>
            </a:r>
          </a:p>
          <a:p>
            <a:endParaRPr lang="en-GB" dirty="0"/>
          </a:p>
        </p:txBody>
      </p:sp>
      <p:pic>
        <p:nvPicPr>
          <p:cNvPr id="9" name="Picture 3"/>
          <p:cNvPicPr>
            <a:picLocks noChangeAspect="1" noChangeArrowheads="1"/>
          </p:cNvPicPr>
          <p:nvPr/>
        </p:nvPicPr>
        <p:blipFill>
          <a:blip r:embed="rId3"/>
          <a:srcRect/>
          <a:stretch>
            <a:fillRect/>
          </a:stretch>
        </p:blipFill>
        <p:spPr bwMode="auto">
          <a:xfrm>
            <a:off x="10602699" y="385992"/>
            <a:ext cx="1333509" cy="10001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7240558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3314" name="Rectangle 2"/>
          <p:cNvSpPr>
            <a:spLocks noGrp="1" noChangeArrowheads="1"/>
          </p:cNvSpPr>
          <p:nvPr>
            <p:ph type="title"/>
          </p:nvPr>
        </p:nvSpPr>
        <p:spPr/>
        <p:txBody>
          <a:bodyPr/>
          <a:lstStyle/>
          <a:p>
            <a:r>
              <a:rPr lang="en-GB" dirty="0" smtClean="0"/>
              <a:t>DSP: Why?</a:t>
            </a:r>
            <a:endParaRPr lang="en-US" dirty="0"/>
          </a:p>
        </p:txBody>
      </p:sp>
      <p:sp>
        <p:nvSpPr>
          <p:cNvPr id="4" name="Slide Number Placeholder 3"/>
          <p:cNvSpPr>
            <a:spLocks noGrp="1"/>
          </p:cNvSpPr>
          <p:nvPr>
            <p:ph type="sldNum" sz="quarter" idx="10"/>
          </p:nvPr>
        </p:nvSpPr>
        <p:spPr/>
        <p:txBody>
          <a:bodyPr/>
          <a:lstStyle/>
          <a:p>
            <a:fld id="{B0050E69-C805-40B6-87D6-987901133C1B}" type="slidenum">
              <a:rPr lang="en-GB"/>
              <a:pPr/>
              <a:t>66</a:t>
            </a:fld>
            <a:endParaRPr lang="en-GB"/>
          </a:p>
        </p:txBody>
      </p:sp>
      <p:graphicFrame>
        <p:nvGraphicFramePr>
          <p:cNvPr id="7" name="Diagram 6"/>
          <p:cNvGraphicFramePr/>
          <p:nvPr/>
        </p:nvGraphicFramePr>
        <p:xfrm>
          <a:off x="1142965" y="1500174"/>
          <a:ext cx="10001320" cy="48577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3443446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DSFA Screenshot"/>
          <p:cNvPicPr>
            <a:picLocks noChangeAspect="1" noChangeArrowheads="1"/>
          </p:cNvPicPr>
          <p:nvPr/>
        </p:nvPicPr>
        <p:blipFill>
          <a:blip r:embed="rId2"/>
          <a:srcRect/>
          <a:stretch>
            <a:fillRect/>
          </a:stretch>
        </p:blipFill>
        <p:spPr bwMode="auto">
          <a:xfrm>
            <a:off x="1901371" y="1320800"/>
            <a:ext cx="8858919" cy="5007215"/>
          </a:xfrm>
          <a:prstGeom prst="rect">
            <a:avLst/>
          </a:prstGeom>
          <a:noFill/>
        </p:spPr>
      </p:pic>
      <p:sp>
        <p:nvSpPr>
          <p:cNvPr id="4" name="Title 3"/>
          <p:cNvSpPr>
            <a:spLocks noGrp="1"/>
          </p:cNvSpPr>
          <p:nvPr>
            <p:ph type="title"/>
          </p:nvPr>
        </p:nvSpPr>
        <p:spPr/>
        <p:txBody>
          <a:bodyPr/>
          <a:lstStyle/>
          <a:p>
            <a:r>
              <a:rPr lang="en-GB" dirty="0" smtClean="0"/>
              <a:t>A Desktop metaphor</a:t>
            </a:r>
            <a:endParaRPr lang="en-GB" dirty="0"/>
          </a:p>
        </p:txBody>
      </p:sp>
    </p:spTree>
    <p:extLst>
      <p:ext uri="{BB962C8B-B14F-4D97-AF65-F5344CB8AC3E}">
        <p14:creationId xmlns:p14="http://schemas.microsoft.com/office/powerpoint/2010/main" val="408146469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Appendix – CUSTOM UI’S</a:t>
            </a:r>
            <a:endParaRPr lang="en-GB" dirty="0"/>
          </a:p>
        </p:txBody>
      </p:sp>
    </p:spTree>
    <p:extLst>
      <p:ext uri="{BB962C8B-B14F-4D97-AF65-F5344CB8AC3E}">
        <p14:creationId xmlns:p14="http://schemas.microsoft.com/office/powerpoint/2010/main" val="246468779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434050" name="Rectangle 2"/>
          <p:cNvSpPr>
            <a:spLocks noGrp="1" noChangeArrowheads="1"/>
          </p:cNvSpPr>
          <p:nvPr>
            <p:ph type="title"/>
          </p:nvPr>
        </p:nvSpPr>
        <p:spPr/>
        <p:txBody>
          <a:bodyPr/>
          <a:lstStyle/>
          <a:p>
            <a:r>
              <a:rPr lang="en-GB" dirty="0" smtClean="0"/>
              <a:t>A metaphor for the system</a:t>
            </a:r>
            <a:endParaRPr lang="en-GB" dirty="0"/>
          </a:p>
        </p:txBody>
      </p:sp>
      <p:pic>
        <p:nvPicPr>
          <p:cNvPr id="44" name="Picture 3"/>
          <p:cNvPicPr>
            <a:picLocks noChangeAspect="1" noChangeArrowheads="1"/>
          </p:cNvPicPr>
          <p:nvPr/>
        </p:nvPicPr>
        <p:blipFill>
          <a:blip r:embed="rId3"/>
          <a:srcRect/>
          <a:stretch>
            <a:fillRect/>
          </a:stretch>
        </p:blipFill>
        <p:spPr bwMode="auto">
          <a:xfrm>
            <a:off x="843189" y="1516743"/>
            <a:ext cx="7358627" cy="4139228"/>
          </a:xfrm>
          <a:prstGeom prst="rect">
            <a:avLst/>
          </a:prstGeom>
          <a:noFill/>
          <a:ln w="9525">
            <a:noFill/>
            <a:miter lim="800000"/>
            <a:headEnd/>
            <a:tailEnd/>
          </a:ln>
        </p:spPr>
      </p:pic>
      <p:sp>
        <p:nvSpPr>
          <p:cNvPr id="45" name="Text Box 5"/>
          <p:cNvSpPr txBox="1">
            <a:spLocks noChangeArrowheads="1"/>
          </p:cNvSpPr>
          <p:nvPr/>
        </p:nvSpPr>
        <p:spPr bwMode="auto">
          <a:xfrm>
            <a:off x="8426665" y="2607362"/>
            <a:ext cx="3458296" cy="1571842"/>
          </a:xfrm>
          <a:prstGeom prst="rect">
            <a:avLst/>
          </a:prstGeom>
          <a:noFill/>
          <a:ln w="9525">
            <a:noFill/>
            <a:miter lim="800000"/>
            <a:headEnd/>
            <a:tailEnd/>
          </a:ln>
        </p:spPr>
        <p:txBody>
          <a:bodyPr wrap="none" lIns="90000" tIns="46800" rIns="90000" bIns="46800">
            <a:spAutoFit/>
          </a:bodyPr>
          <a:lstStyle/>
          <a:p>
            <a:pPr algn="ctr"/>
            <a:r>
              <a:rPr lang="en-IE" sz="3200" dirty="0">
                <a:latin typeface="+mj-lt"/>
              </a:rPr>
              <a:t>treat the </a:t>
            </a:r>
            <a:r>
              <a:rPr lang="en-IE" sz="3200" dirty="0" smtClean="0">
                <a:latin typeface="+mj-lt"/>
              </a:rPr>
              <a:t>user</a:t>
            </a:r>
            <a:br>
              <a:rPr lang="en-IE" sz="3200" dirty="0" smtClean="0">
                <a:latin typeface="+mj-lt"/>
              </a:rPr>
            </a:br>
            <a:r>
              <a:rPr lang="en-IE" sz="3200" dirty="0" smtClean="0">
                <a:latin typeface="+mj-lt"/>
              </a:rPr>
              <a:t>as a problem solver,</a:t>
            </a:r>
            <a:br>
              <a:rPr lang="en-IE" sz="3200" dirty="0" smtClean="0">
                <a:latin typeface="+mj-lt"/>
              </a:rPr>
            </a:br>
            <a:r>
              <a:rPr lang="en-IE" sz="3200" dirty="0" smtClean="0">
                <a:latin typeface="+mj-lt"/>
              </a:rPr>
              <a:t>not </a:t>
            </a:r>
            <a:r>
              <a:rPr lang="en-IE" sz="3200" dirty="0">
                <a:latin typeface="+mj-lt"/>
              </a:rPr>
              <a:t>a process follower</a:t>
            </a:r>
            <a:endParaRPr lang="en-GB" sz="3200" dirty="0">
              <a:latin typeface="+mj-lt"/>
            </a:endParaRPr>
          </a:p>
        </p:txBody>
      </p:sp>
    </p:spTree>
    <p:extLst>
      <p:ext uri="{BB962C8B-B14F-4D97-AF65-F5344CB8AC3E}">
        <p14:creationId xmlns:p14="http://schemas.microsoft.com/office/powerpoint/2010/main" val="25850803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checkerboard(across)">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176338" y="1894698"/>
            <a:ext cx="867603" cy="2789583"/>
            <a:chOff x="1176338" y="1894698"/>
            <a:chExt cx="867603" cy="2789583"/>
          </a:xfrm>
        </p:grpSpPr>
        <p:sp>
          <p:nvSpPr>
            <p:cNvPr id="2" name="Oval 1">
              <a:extLst>
                <a:ext uri="{FF2B5EF4-FFF2-40B4-BE49-F238E27FC236}">
                  <a16:creationId xmlns="" xmlns:a16="http://schemas.microsoft.com/office/drawing/2014/main"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5" name="Straight Connector 4">
              <a:extLst>
                <a:ext uri="{FF2B5EF4-FFF2-40B4-BE49-F238E27FC236}">
                  <a16:creationId xmlns="" xmlns:a16="http://schemas.microsoft.com/office/drawing/2014/main" id="{95E6D2AE-FFAC-4FD1-8D3E-EA04FC86B0E6}"/>
                </a:ext>
              </a:extLst>
            </p:cNvPr>
            <p:cNvCxnSpPr>
              <a:stCxn id="2"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8" name="Straight Connector 7">
              <a:extLst>
                <a:ext uri="{FF2B5EF4-FFF2-40B4-BE49-F238E27FC236}">
                  <a16:creationId xmlns="" xmlns:a16="http://schemas.microsoft.com/office/drawing/2014/main"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15" name="Straight Connector 14">
              <a:extLst>
                <a:ext uri="{FF2B5EF4-FFF2-40B4-BE49-F238E27FC236}">
                  <a16:creationId xmlns="" xmlns:a16="http://schemas.microsoft.com/office/drawing/2014/main"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22" name="Straight Connector 21">
              <a:extLst>
                <a:ext uri="{FF2B5EF4-FFF2-40B4-BE49-F238E27FC236}">
                  <a16:creationId xmlns="" xmlns:a16="http://schemas.microsoft.com/office/drawing/2014/main"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24" name="Straight Connector 23">
              <a:extLst>
                <a:ext uri="{FF2B5EF4-FFF2-40B4-BE49-F238E27FC236}">
                  <a16:creationId xmlns="" xmlns:a16="http://schemas.microsoft.com/office/drawing/2014/main"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sp>
        <p:nvSpPr>
          <p:cNvPr id="6" name="Title 5"/>
          <p:cNvSpPr>
            <a:spLocks noGrp="1"/>
          </p:cNvSpPr>
          <p:nvPr>
            <p:ph type="title"/>
          </p:nvPr>
        </p:nvSpPr>
        <p:spPr/>
        <p:txBody>
          <a:bodyPr/>
          <a:lstStyle/>
          <a:p>
            <a:r>
              <a:rPr lang="en-GB" dirty="0" smtClean="0"/>
              <a:t>Business users…</a:t>
            </a:r>
            <a:endParaRPr lang="en-GB" dirty="0"/>
          </a:p>
        </p:txBody>
      </p:sp>
      <p:grpSp>
        <p:nvGrpSpPr>
          <p:cNvPr id="18" name="Group 17"/>
          <p:cNvGrpSpPr/>
          <p:nvPr/>
        </p:nvGrpSpPr>
        <p:grpSpPr>
          <a:xfrm>
            <a:off x="10037320" y="1894698"/>
            <a:ext cx="867603" cy="2789583"/>
            <a:chOff x="1176338" y="1894698"/>
            <a:chExt cx="867603" cy="2789583"/>
          </a:xfrm>
        </p:grpSpPr>
        <p:sp>
          <p:nvSpPr>
            <p:cNvPr id="19" name="Oval 18">
              <a:extLst>
                <a:ext uri="{FF2B5EF4-FFF2-40B4-BE49-F238E27FC236}">
                  <a16:creationId xmlns="" xmlns:a16="http://schemas.microsoft.com/office/drawing/2014/main"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20" name="Straight Connector 19">
              <a:extLst>
                <a:ext uri="{FF2B5EF4-FFF2-40B4-BE49-F238E27FC236}">
                  <a16:creationId xmlns="" xmlns:a16="http://schemas.microsoft.com/office/drawing/2014/main" id="{95E6D2AE-FFAC-4FD1-8D3E-EA04FC86B0E6}"/>
                </a:ext>
              </a:extLst>
            </p:cNvPr>
            <p:cNvCxnSpPr>
              <a:stCxn id="19"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21" name="Straight Connector 20">
              <a:extLst>
                <a:ext uri="{FF2B5EF4-FFF2-40B4-BE49-F238E27FC236}">
                  <a16:creationId xmlns="" xmlns:a16="http://schemas.microsoft.com/office/drawing/2014/main"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23" name="Straight Connector 22">
              <a:extLst>
                <a:ext uri="{FF2B5EF4-FFF2-40B4-BE49-F238E27FC236}">
                  <a16:creationId xmlns="" xmlns:a16="http://schemas.microsoft.com/office/drawing/2014/main"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3" name="Straight Connector 32">
              <a:extLst>
                <a:ext uri="{FF2B5EF4-FFF2-40B4-BE49-F238E27FC236}">
                  <a16:creationId xmlns="" xmlns:a16="http://schemas.microsoft.com/office/drawing/2014/main"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4" name="Straight Connector 33">
              <a:extLst>
                <a:ext uri="{FF2B5EF4-FFF2-40B4-BE49-F238E27FC236}">
                  <a16:creationId xmlns="" xmlns:a16="http://schemas.microsoft.com/office/drawing/2014/main"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spTree>
    <p:extLst>
      <p:ext uri="{BB962C8B-B14F-4D97-AF65-F5344CB8AC3E}">
        <p14:creationId xmlns:p14="http://schemas.microsoft.com/office/powerpoint/2010/main" val="124021642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eft-Right Arrow 2"/>
          <p:cNvSpPr/>
          <p:nvPr/>
        </p:nvSpPr>
        <p:spPr>
          <a:xfrm>
            <a:off x="939260" y="3495674"/>
            <a:ext cx="10300239" cy="1419225"/>
          </a:xfrm>
          <a:prstGeom prst="lef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4" name="TextBox 3"/>
          <p:cNvSpPr txBox="1"/>
          <p:nvPr/>
        </p:nvSpPr>
        <p:spPr>
          <a:xfrm>
            <a:off x="813302" y="1687890"/>
            <a:ext cx="2343911" cy="1569660"/>
          </a:xfrm>
          <a:prstGeom prst="rect">
            <a:avLst/>
          </a:prstGeom>
          <a:noFill/>
        </p:spPr>
        <p:txBody>
          <a:bodyPr wrap="none" rtlCol="0">
            <a:spAutoFit/>
          </a:bodyPr>
          <a:lstStyle/>
          <a:p>
            <a:pPr algn="ctr"/>
            <a:r>
              <a:rPr lang="en-GB" sz="4800" dirty="0" smtClean="0"/>
              <a:t>Process</a:t>
            </a:r>
            <a:br>
              <a:rPr lang="en-GB" sz="4800" dirty="0" smtClean="0"/>
            </a:br>
            <a:r>
              <a:rPr lang="en-GB" sz="4800" dirty="0" smtClean="0"/>
              <a:t>Followers</a:t>
            </a:r>
            <a:endParaRPr lang="en-GB" sz="4800" dirty="0"/>
          </a:p>
        </p:txBody>
      </p:sp>
      <p:sp>
        <p:nvSpPr>
          <p:cNvPr id="6" name="TextBox 5"/>
          <p:cNvSpPr txBox="1"/>
          <p:nvPr/>
        </p:nvSpPr>
        <p:spPr>
          <a:xfrm>
            <a:off x="9271585" y="1687890"/>
            <a:ext cx="2063385" cy="1569660"/>
          </a:xfrm>
          <a:prstGeom prst="rect">
            <a:avLst/>
          </a:prstGeom>
          <a:noFill/>
        </p:spPr>
        <p:txBody>
          <a:bodyPr wrap="none" rtlCol="0">
            <a:spAutoFit/>
          </a:bodyPr>
          <a:lstStyle/>
          <a:p>
            <a:pPr algn="ctr"/>
            <a:r>
              <a:rPr lang="en-GB" sz="4800" dirty="0" smtClean="0"/>
              <a:t>Problem</a:t>
            </a:r>
            <a:br>
              <a:rPr lang="en-GB" sz="4800" dirty="0" smtClean="0"/>
            </a:br>
            <a:r>
              <a:rPr lang="en-GB" sz="4800" dirty="0" smtClean="0"/>
              <a:t>Solvers</a:t>
            </a:r>
            <a:endParaRPr lang="en-GB" sz="4800" dirty="0"/>
          </a:p>
        </p:txBody>
      </p:sp>
      <p:sp>
        <p:nvSpPr>
          <p:cNvPr id="5" name="Rectangle 4"/>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5921336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RESTFUL API</a:t>
            </a:r>
            <a:endParaRPr lang="en-GB"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986" y="1110350"/>
            <a:ext cx="10698612" cy="547112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1056673"/>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CONTACT APP</a:t>
            </a:r>
            <a:endParaRPr lang="en-GB" dirty="0"/>
          </a:p>
        </p:txBody>
      </p:sp>
      <p:sp>
        <p:nvSpPr>
          <p:cNvPr id="3" name="Content Placeholder 2"/>
          <p:cNvSpPr>
            <a:spLocks noGrp="1"/>
          </p:cNvSpPr>
          <p:nvPr>
            <p:ph sz="quarter" idx="13"/>
          </p:nvPr>
        </p:nvSpPr>
        <p:spPr/>
        <p:txBody>
          <a:bodyPr>
            <a:normAutofit fontScale="85000" lnSpcReduction="20000"/>
          </a:bodyPr>
          <a:lstStyle/>
          <a:p>
            <a:endParaRPr lang="en-GB" dirty="0" smtClean="0"/>
          </a:p>
          <a:p>
            <a:r>
              <a:rPr lang="en-GB" dirty="0" smtClean="0"/>
              <a:t>A mobile app for “emergency contacts” </a:t>
            </a:r>
            <a:r>
              <a:rPr lang="en-GB" sz="2800" dirty="0" smtClean="0">
                <a:hlinkClick r:id="rId2" action="ppaction://hlinkfile"/>
              </a:rPr>
              <a:t>[video]</a:t>
            </a:r>
            <a:endParaRPr lang="en-GB" sz="2800" dirty="0" smtClean="0"/>
          </a:p>
          <a:p>
            <a:pPr lvl="1"/>
            <a:r>
              <a:rPr lang="en-GB" dirty="0" smtClean="0"/>
              <a:t>Custom implementation using Ionic Framework + AngularJS</a:t>
            </a:r>
          </a:p>
          <a:p>
            <a:pPr lvl="1"/>
            <a:r>
              <a:rPr lang="en-GB" dirty="0" smtClean="0"/>
              <a:t>Leverages Apache Isis REST API</a:t>
            </a:r>
          </a:p>
          <a:p>
            <a:endParaRPr lang="en-GB" dirty="0" smtClean="0"/>
          </a:p>
          <a:p>
            <a:r>
              <a:rPr lang="en-GB" dirty="0" smtClean="0"/>
              <a:t>Backend admin UI “for free”</a:t>
            </a:r>
            <a:endParaRPr lang="en-GB" dirty="0"/>
          </a:p>
          <a:p>
            <a:endParaRPr lang="en-GB" dirty="0" smtClean="0"/>
          </a:p>
          <a:p>
            <a:r>
              <a:rPr lang="en-GB" dirty="0" smtClean="0"/>
              <a:t>http://github.com/incodehq/contactapp</a:t>
            </a:r>
            <a:endParaRPr lang="en-GB" dirty="0"/>
          </a:p>
          <a:p>
            <a:endParaRPr lang="en-GB" dirty="0"/>
          </a:p>
        </p:txBody>
      </p:sp>
    </p:spTree>
    <p:extLst>
      <p:ext uri="{BB962C8B-B14F-4D97-AF65-F5344CB8AC3E}">
        <p14:creationId xmlns:p14="http://schemas.microsoft.com/office/powerpoint/2010/main" val="80610979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Appendix – UI IS A FASHION ITEM</a:t>
            </a:r>
            <a:endParaRPr lang="en-GB" dirty="0"/>
          </a:p>
        </p:txBody>
      </p:sp>
    </p:spTree>
    <p:extLst>
      <p:ext uri="{BB962C8B-B14F-4D97-AF65-F5344CB8AC3E}">
        <p14:creationId xmlns:p14="http://schemas.microsoft.com/office/powerpoint/2010/main" val="200546712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amo.githubusercontent.com/264343a2491378ecb2f7278dfb5945ad84710948/68747470733a2f2f7261772e6769746875622e636f6d2f6573746174696f2f6573746174696f2f6d61737465722f646f63732f73637265656e73686f74732f4c656173652e706e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371" y="468086"/>
            <a:ext cx="11249317" cy="605725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73521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349" y="533400"/>
            <a:ext cx="11664619" cy="5753100"/>
          </a:xfrm>
          <a:prstGeom prst="rect">
            <a:avLst/>
          </a:prstGeom>
        </p:spPr>
      </p:pic>
    </p:spTree>
    <p:extLst>
      <p:ext uri="{BB962C8B-B14F-4D97-AF65-F5344CB8AC3E}">
        <p14:creationId xmlns:p14="http://schemas.microsoft.com/office/powerpoint/2010/main" val="311705707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DSFA Screenshot"/>
          <p:cNvPicPr>
            <a:picLocks noChangeAspect="1" noChangeArrowheads="1"/>
          </p:cNvPicPr>
          <p:nvPr/>
        </p:nvPicPr>
        <p:blipFill>
          <a:blip r:embed="rId2"/>
          <a:srcRect/>
          <a:stretch>
            <a:fillRect/>
          </a:stretch>
        </p:blipFill>
        <p:spPr bwMode="auto">
          <a:xfrm>
            <a:off x="3722913" y="1012686"/>
            <a:ext cx="7734061" cy="4371426"/>
          </a:xfrm>
          <a:prstGeom prst="rect">
            <a:avLst/>
          </a:prstGeom>
          <a:noFill/>
        </p:spPr>
      </p:pic>
      <p:sp>
        <p:nvSpPr>
          <p:cNvPr id="4" name="Title 3"/>
          <p:cNvSpPr>
            <a:spLocks noGrp="1"/>
          </p:cNvSpPr>
          <p:nvPr>
            <p:ph type="title"/>
          </p:nvPr>
        </p:nvSpPr>
        <p:spPr>
          <a:xfrm>
            <a:off x="660400" y="829805"/>
            <a:ext cx="10566400" cy="706090"/>
          </a:xfrm>
        </p:spPr>
        <p:txBody>
          <a:bodyPr/>
          <a:lstStyle/>
          <a:p>
            <a:r>
              <a:rPr lang="en-GB" dirty="0" smtClean="0"/>
              <a:t>A Desktop UI</a:t>
            </a:r>
            <a:endParaRPr lang="en-GB" dirty="0"/>
          </a:p>
        </p:txBody>
      </p:sp>
    </p:spTree>
    <p:extLst>
      <p:ext uri="{BB962C8B-B14F-4D97-AF65-F5344CB8AC3E}">
        <p14:creationId xmlns:p14="http://schemas.microsoft.com/office/powerpoint/2010/main" val="327863705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7225" y="664029"/>
            <a:ext cx="7598443" cy="5594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3"/>
          <p:cNvSpPr>
            <a:spLocks noGrp="1"/>
          </p:cNvSpPr>
          <p:nvPr>
            <p:ph type="title"/>
          </p:nvPr>
        </p:nvSpPr>
        <p:spPr>
          <a:xfrm>
            <a:off x="812800" y="916912"/>
            <a:ext cx="10566400" cy="706090"/>
          </a:xfrm>
        </p:spPr>
        <p:txBody>
          <a:bodyPr/>
          <a:lstStyle/>
          <a:p>
            <a:r>
              <a:rPr lang="en-GB" dirty="0" smtClean="0"/>
              <a:t>A webapp</a:t>
            </a:r>
            <a:endParaRPr lang="en-GB" dirty="0"/>
          </a:p>
        </p:txBody>
      </p:sp>
    </p:spTree>
    <p:extLst>
      <p:ext uri="{BB962C8B-B14F-4D97-AF65-F5344CB8AC3E}">
        <p14:creationId xmlns:p14="http://schemas.microsoft.com/office/powerpoint/2010/main" val="145118650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Single page app (angular)</a:t>
            </a:r>
            <a:endParaRPr lang="en-GB" dirty="0"/>
          </a:p>
        </p:txBody>
      </p:sp>
      <p:sp>
        <p:nvSpPr>
          <p:cNvPr id="3" name="Content Placeholder 2"/>
          <p:cNvSpPr>
            <a:spLocks noGrp="1"/>
          </p:cNvSpPr>
          <p:nvPr>
            <p:ph sz="quarter" idx="13"/>
          </p:nvPr>
        </p:nvSpPr>
        <p:spPr/>
        <p:txBody>
          <a:bodyPr/>
          <a:lstStyle/>
          <a:p>
            <a:endParaRPr lang="en-GB"/>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140" y="1079303"/>
            <a:ext cx="11667672" cy="5182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391607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Appendix – OTHER GENERIC VIEWERS</a:t>
            </a:r>
            <a:endParaRPr lang="en-GB" dirty="0"/>
          </a:p>
        </p:txBody>
      </p:sp>
    </p:spTree>
    <p:extLst>
      <p:ext uri="{BB962C8B-B14F-4D97-AF65-F5344CB8AC3E}">
        <p14:creationId xmlns:p14="http://schemas.microsoft.com/office/powerpoint/2010/main" val="35435460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hought Bubble: Cloud 2">
            <a:extLst>
              <a:ext uri="{FF2B5EF4-FFF2-40B4-BE49-F238E27FC236}">
                <a16:creationId xmlns="" xmlns:a16="http://schemas.microsoft.com/office/drawing/2014/main" id="{83927908-89A9-4042-856C-0220195AA285}"/>
              </a:ext>
            </a:extLst>
          </p:cNvPr>
          <p:cNvSpPr/>
          <p:nvPr/>
        </p:nvSpPr>
        <p:spPr>
          <a:xfrm>
            <a:off x="1858617" y="2261384"/>
            <a:ext cx="7146235" cy="1831222"/>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292802 w 5337313"/>
              <a:gd name="connsiteY0" fmla="*/ 2522036 h 3160644"/>
              <a:gd name="connsiteX1" fmla="*/ 205006 w 5337313"/>
              <a:gd name="connsiteY1" fmla="*/ 2609832 h 3160644"/>
              <a:gd name="connsiteX2" fmla="*/ 117210 w 5337313"/>
              <a:gd name="connsiteY2" fmla="*/ 2522036 h 3160644"/>
              <a:gd name="connsiteX3" fmla="*/ 205006 w 5337313"/>
              <a:gd name="connsiteY3" fmla="*/ 2434240 h 3160644"/>
              <a:gd name="connsiteX4" fmla="*/ 292802 w 5337313"/>
              <a:gd name="connsiteY4" fmla="*/ 2522036 h 3160644"/>
              <a:gd name="connsiteX0" fmla="*/ 399765 w 5337313"/>
              <a:gd name="connsiteY0" fmla="*/ 2514709 h 3160644"/>
              <a:gd name="connsiteX1" fmla="*/ 224174 w 5337313"/>
              <a:gd name="connsiteY1" fmla="*/ 2690300 h 3160644"/>
              <a:gd name="connsiteX2" fmla="*/ 48583 w 5337313"/>
              <a:gd name="connsiteY2" fmla="*/ 2514709 h 3160644"/>
              <a:gd name="connsiteX3" fmla="*/ 224174 w 5337313"/>
              <a:gd name="connsiteY3" fmla="*/ 2339118 h 3160644"/>
              <a:gd name="connsiteX4" fmla="*/ 399765 w 5337313"/>
              <a:gd name="connsiteY4" fmla="*/ 2514709 h 3160644"/>
              <a:gd name="connsiteX0" fmla="*/ 670745 w 5337313"/>
              <a:gd name="connsiteY0" fmla="*/ 2444688 h 3160644"/>
              <a:gd name="connsiteX1" fmla="*/ 407358 w 5337313"/>
              <a:gd name="connsiteY1" fmla="*/ 2708075 h 3160644"/>
              <a:gd name="connsiteX2" fmla="*/ 143971 w 5337313"/>
              <a:gd name="connsiteY2" fmla="*/ 2444688 h 3160644"/>
              <a:gd name="connsiteX3" fmla="*/ 407358 w 5337313"/>
              <a:gd name="connsiteY3" fmla="*/ 2181301 h 3160644"/>
              <a:gd name="connsiteX4" fmla="*/ 670745 w 5337313"/>
              <a:gd name="connsiteY4" fmla="*/ 2444688 h 3160644"/>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4847 w 44167"/>
              <a:gd name="connsiteY0" fmla="*/ 14229 h 43219"/>
              <a:gd name="connsiteX1" fmla="*/ 6570 w 44167"/>
              <a:gd name="connsiteY1" fmla="*/ 6766 h 43219"/>
              <a:gd name="connsiteX2" fmla="*/ 14952 w 44167"/>
              <a:gd name="connsiteY2" fmla="*/ 5061 h 43219"/>
              <a:gd name="connsiteX3" fmla="*/ 23403 w 44167"/>
              <a:gd name="connsiteY3" fmla="*/ 3291 h 43219"/>
              <a:gd name="connsiteX4" fmla="*/ 26696 w 44167"/>
              <a:gd name="connsiteY4" fmla="*/ 59 h 43219"/>
              <a:gd name="connsiteX5" fmla="*/ 30780 w 44167"/>
              <a:gd name="connsiteY5" fmla="*/ 2340 h 43219"/>
              <a:gd name="connsiteX6" fmla="*/ 36410 w 44167"/>
              <a:gd name="connsiteY6" fmla="*/ 549 h 43219"/>
              <a:gd name="connsiteX7" fmla="*/ 39265 w 44167"/>
              <a:gd name="connsiteY7" fmla="*/ 5435 h 43219"/>
              <a:gd name="connsiteX8" fmla="*/ 42929 w 44167"/>
              <a:gd name="connsiteY8" fmla="*/ 10177 h 43219"/>
              <a:gd name="connsiteX9" fmla="*/ 42765 w 44167"/>
              <a:gd name="connsiteY9" fmla="*/ 15319 h 43219"/>
              <a:gd name="connsiteX10" fmla="*/ 43963 w 44167"/>
              <a:gd name="connsiteY10" fmla="*/ 23181 h 43219"/>
              <a:gd name="connsiteX11" fmla="*/ 38351 w 44167"/>
              <a:gd name="connsiteY11" fmla="*/ 30063 h 43219"/>
              <a:gd name="connsiteX12" fmla="*/ 36342 w 44167"/>
              <a:gd name="connsiteY12" fmla="*/ 35960 h 43219"/>
              <a:gd name="connsiteX13" fmla="*/ 29502 w 44167"/>
              <a:gd name="connsiteY13" fmla="*/ 36674 h 43219"/>
              <a:gd name="connsiteX14" fmla="*/ 24614 w 44167"/>
              <a:gd name="connsiteY14" fmla="*/ 42965 h 43219"/>
              <a:gd name="connsiteX15" fmla="*/ 17427 w 44167"/>
              <a:gd name="connsiteY15" fmla="*/ 39125 h 43219"/>
              <a:gd name="connsiteX16" fmla="*/ 6751 w 44167"/>
              <a:gd name="connsiteY16" fmla="*/ 35331 h 43219"/>
              <a:gd name="connsiteX17" fmla="*/ 2057 w 44167"/>
              <a:gd name="connsiteY17" fmla="*/ 31109 h 43219"/>
              <a:gd name="connsiteX18" fmla="*/ 3060 w 44167"/>
              <a:gd name="connsiteY18" fmla="*/ 25410 h 43219"/>
              <a:gd name="connsiteX19" fmla="*/ 942 w 44167"/>
              <a:gd name="connsiteY19" fmla="*/ 19563 h 43219"/>
              <a:gd name="connsiteX20" fmla="*/ 4810 w 44167"/>
              <a:gd name="connsiteY20" fmla="*/ 14366 h 43219"/>
              <a:gd name="connsiteX21" fmla="*/ 4847 w 44167"/>
              <a:gd name="connsiteY21" fmla="*/ 14229 h 43219"/>
              <a:gd name="connsiteX0" fmla="*/ 409801 w 5456783"/>
              <a:gd name="connsiteY0" fmla="*/ 2511720 h 3162034"/>
              <a:gd name="connsiteX1" fmla="*/ 322005 w 5456783"/>
              <a:gd name="connsiteY1" fmla="*/ 2599516 h 3162034"/>
              <a:gd name="connsiteX2" fmla="*/ 234209 w 5456783"/>
              <a:gd name="connsiteY2" fmla="*/ 2511720 h 3162034"/>
              <a:gd name="connsiteX3" fmla="*/ 322005 w 5456783"/>
              <a:gd name="connsiteY3" fmla="*/ 2423924 h 3162034"/>
              <a:gd name="connsiteX4" fmla="*/ 409801 w 5456783"/>
              <a:gd name="connsiteY4" fmla="*/ 2511720 h 3162034"/>
              <a:gd name="connsiteX0" fmla="*/ 516764 w 5456783"/>
              <a:gd name="connsiteY0" fmla="*/ 2504393 h 3162034"/>
              <a:gd name="connsiteX1" fmla="*/ 23121 w 5456783"/>
              <a:gd name="connsiteY1" fmla="*/ 2948340 h 3162034"/>
              <a:gd name="connsiteX2" fmla="*/ 165582 w 5456783"/>
              <a:gd name="connsiteY2" fmla="*/ 2504393 h 3162034"/>
              <a:gd name="connsiteX3" fmla="*/ 341173 w 5456783"/>
              <a:gd name="connsiteY3" fmla="*/ 2328802 h 3162034"/>
              <a:gd name="connsiteX4" fmla="*/ 516764 w 5456783"/>
              <a:gd name="connsiteY4" fmla="*/ 2504393 h 3162034"/>
              <a:gd name="connsiteX0" fmla="*/ 787744 w 5456783"/>
              <a:gd name="connsiteY0" fmla="*/ 2434372 h 3162034"/>
              <a:gd name="connsiteX1" fmla="*/ 524357 w 5456783"/>
              <a:gd name="connsiteY1" fmla="*/ 2697759 h 3162034"/>
              <a:gd name="connsiteX2" fmla="*/ 260970 w 5456783"/>
              <a:gd name="connsiteY2" fmla="*/ 2434372 h 3162034"/>
              <a:gd name="connsiteX3" fmla="*/ 524357 w 5456783"/>
              <a:gd name="connsiteY3" fmla="*/ 2170985 h 3162034"/>
              <a:gd name="connsiteX4" fmla="*/ 787744 w 5456783"/>
              <a:gd name="connsiteY4" fmla="*/ 2434372 h 3162034"/>
              <a:gd name="connsiteX0" fmla="*/ 5640 w 44167"/>
              <a:gd name="connsiteY0" fmla="*/ 26036 h 43219"/>
              <a:gd name="connsiteX1" fmla="*/ 3107 w 44167"/>
              <a:gd name="connsiteY1" fmla="*/ 25239 h 43219"/>
              <a:gd name="connsiteX2" fmla="*/ 7875 w 44167"/>
              <a:gd name="connsiteY2" fmla="*/ 34758 h 43219"/>
              <a:gd name="connsiteX3" fmla="*/ 6767 w 44167"/>
              <a:gd name="connsiteY3" fmla="*/ 35139 h 43219"/>
              <a:gd name="connsiteX4" fmla="*/ 17425 w 44167"/>
              <a:gd name="connsiteY4" fmla="*/ 38949 h 43219"/>
              <a:gd name="connsiteX5" fmla="*/ 16757 w 44167"/>
              <a:gd name="connsiteY5" fmla="*/ 37209 h 43219"/>
              <a:gd name="connsiteX6" fmla="*/ 29774 w 44167"/>
              <a:gd name="connsiteY6" fmla="*/ 34610 h 43219"/>
              <a:gd name="connsiteX7" fmla="*/ 29507 w 44167"/>
              <a:gd name="connsiteY7" fmla="*/ 36519 h 43219"/>
              <a:gd name="connsiteX8" fmla="*/ 35076 w 44167"/>
              <a:gd name="connsiteY8" fmla="*/ 22813 h 43219"/>
              <a:gd name="connsiteX9" fmla="*/ 38327 w 44167"/>
              <a:gd name="connsiteY9" fmla="*/ 29949 h 43219"/>
              <a:gd name="connsiteX10" fmla="*/ 42745 w 44167"/>
              <a:gd name="connsiteY10" fmla="*/ 15213 h 43219"/>
              <a:gd name="connsiteX11" fmla="*/ 41297 w 44167"/>
              <a:gd name="connsiteY11" fmla="*/ 17889 h 43219"/>
              <a:gd name="connsiteX12" fmla="*/ 39271 w 44167"/>
              <a:gd name="connsiteY12" fmla="*/ 5285 h 43219"/>
              <a:gd name="connsiteX13" fmla="*/ 39347 w 44167"/>
              <a:gd name="connsiteY13" fmla="*/ 6549 h 43219"/>
              <a:gd name="connsiteX14" fmla="*/ 30025 w 44167"/>
              <a:gd name="connsiteY14" fmla="*/ 3811 h 43219"/>
              <a:gd name="connsiteX15" fmla="*/ 30767 w 44167"/>
              <a:gd name="connsiteY15" fmla="*/ 2199 h 43219"/>
              <a:gd name="connsiteX16" fmla="*/ 23088 w 44167"/>
              <a:gd name="connsiteY16" fmla="*/ 4579 h 43219"/>
              <a:gd name="connsiteX17" fmla="*/ 23447 w 44167"/>
              <a:gd name="connsiteY17" fmla="*/ 3189 h 43219"/>
              <a:gd name="connsiteX18" fmla="*/ 14947 w 44167"/>
              <a:gd name="connsiteY18" fmla="*/ 5051 h 43219"/>
              <a:gd name="connsiteX19" fmla="*/ 16247 w 44167"/>
              <a:gd name="connsiteY19" fmla="*/ 6399 h 43219"/>
              <a:gd name="connsiteX20" fmla="*/ 5074 w 44167"/>
              <a:gd name="connsiteY20" fmla="*/ 15648 h 43219"/>
              <a:gd name="connsiteX21" fmla="*/ 4847 w 4416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209576 w 5344354"/>
              <a:gd name="connsiteY1" fmla="*/ 2599516 h 3162034"/>
              <a:gd name="connsiteX2" fmla="*/ 121780 w 5344354"/>
              <a:gd name="connsiteY2" fmla="*/ 2511720 h 3162034"/>
              <a:gd name="connsiteX3" fmla="*/ 209576 w 5344354"/>
              <a:gd name="connsiteY3" fmla="*/ 2423924 h 3162034"/>
              <a:gd name="connsiteX4" fmla="*/ 297372 w 5344354"/>
              <a:gd name="connsiteY4" fmla="*/ 2511720 h 3162034"/>
              <a:gd name="connsiteX0" fmla="*/ 404335 w 5344354"/>
              <a:gd name="connsiteY0" fmla="*/ 2504393 h 3162034"/>
              <a:gd name="connsiteX1" fmla="*/ 53153 w 5344354"/>
              <a:gd name="connsiteY1" fmla="*/ 2504393 h 3162034"/>
              <a:gd name="connsiteX2" fmla="*/ 228744 w 5344354"/>
              <a:gd name="connsiteY2" fmla="*/ 2328802 h 3162034"/>
              <a:gd name="connsiteX3" fmla="*/ 404335 w 5344354"/>
              <a:gd name="connsiteY3"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121780 w 5344354"/>
              <a:gd name="connsiteY1" fmla="*/ 2511720 h 3162034"/>
              <a:gd name="connsiteX2" fmla="*/ 209576 w 5344354"/>
              <a:gd name="connsiteY2" fmla="*/ 2423924 h 3162034"/>
              <a:gd name="connsiteX3" fmla="*/ 297372 w 5344354"/>
              <a:gd name="connsiteY3" fmla="*/ 2511720 h 3162034"/>
              <a:gd name="connsiteX0" fmla="*/ 404335 w 5344354"/>
              <a:gd name="connsiteY0" fmla="*/ 2504393 h 3162034"/>
              <a:gd name="connsiteX1" fmla="*/ 53153 w 5344354"/>
              <a:gd name="connsiteY1" fmla="*/ 2504393 h 3162034"/>
              <a:gd name="connsiteX2" fmla="*/ 228744 w 5344354"/>
              <a:gd name="connsiteY2" fmla="*/ 2328802 h 3162034"/>
              <a:gd name="connsiteX3" fmla="*/ 404335 w 5344354"/>
              <a:gd name="connsiteY3"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121780 w 5344354"/>
              <a:gd name="connsiteY1" fmla="*/ 2511720 h 3162034"/>
              <a:gd name="connsiteX2" fmla="*/ 209576 w 5344354"/>
              <a:gd name="connsiteY2" fmla="*/ 2423924 h 3162034"/>
              <a:gd name="connsiteX3" fmla="*/ 297372 w 5344354"/>
              <a:gd name="connsiteY3" fmla="*/ 2511720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148541 w 5344354"/>
              <a:gd name="connsiteY1" fmla="*/ 2434372 h 3162034"/>
              <a:gd name="connsiteX2" fmla="*/ 411928 w 5344354"/>
              <a:gd name="connsiteY2" fmla="*/ 2170985 h 3162034"/>
              <a:gd name="connsiteX3" fmla="*/ 675315 w 5344354"/>
              <a:gd name="connsiteY3"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411928 w 5344354"/>
              <a:gd name="connsiteY0" fmla="*/ 2170985 h 3162034"/>
              <a:gd name="connsiteX1" fmla="*/ 148541 w 5344354"/>
              <a:gd name="connsiteY1" fmla="*/ 2434372 h 3162034"/>
              <a:gd name="connsiteX2" fmla="*/ 411928 w 5344354"/>
              <a:gd name="connsiteY2" fmla="*/ 2170985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4633 w 43953"/>
              <a:gd name="connsiteY0" fmla="*/ 14229 h 47959"/>
              <a:gd name="connsiteX1" fmla="*/ 6356 w 43953"/>
              <a:gd name="connsiteY1" fmla="*/ 6766 h 47959"/>
              <a:gd name="connsiteX2" fmla="*/ 14738 w 43953"/>
              <a:gd name="connsiteY2" fmla="*/ 5061 h 47959"/>
              <a:gd name="connsiteX3" fmla="*/ 23189 w 43953"/>
              <a:gd name="connsiteY3" fmla="*/ 3291 h 47959"/>
              <a:gd name="connsiteX4" fmla="*/ 26482 w 43953"/>
              <a:gd name="connsiteY4" fmla="*/ 59 h 47959"/>
              <a:gd name="connsiteX5" fmla="*/ 30566 w 43953"/>
              <a:gd name="connsiteY5" fmla="*/ 2340 h 47959"/>
              <a:gd name="connsiteX6" fmla="*/ 36196 w 43953"/>
              <a:gd name="connsiteY6" fmla="*/ 549 h 47959"/>
              <a:gd name="connsiteX7" fmla="*/ 39051 w 43953"/>
              <a:gd name="connsiteY7" fmla="*/ 5435 h 47959"/>
              <a:gd name="connsiteX8" fmla="*/ 42715 w 43953"/>
              <a:gd name="connsiteY8" fmla="*/ 10177 h 47959"/>
              <a:gd name="connsiteX9" fmla="*/ 42551 w 43953"/>
              <a:gd name="connsiteY9" fmla="*/ 15319 h 47959"/>
              <a:gd name="connsiteX10" fmla="*/ 43749 w 43953"/>
              <a:gd name="connsiteY10" fmla="*/ 23181 h 47959"/>
              <a:gd name="connsiteX11" fmla="*/ 38137 w 43953"/>
              <a:gd name="connsiteY11" fmla="*/ 30063 h 47959"/>
              <a:gd name="connsiteX12" fmla="*/ 36128 w 43953"/>
              <a:gd name="connsiteY12" fmla="*/ 35960 h 47959"/>
              <a:gd name="connsiteX13" fmla="*/ 29288 w 43953"/>
              <a:gd name="connsiteY13" fmla="*/ 36674 h 47959"/>
              <a:gd name="connsiteX14" fmla="*/ 24400 w 43953"/>
              <a:gd name="connsiteY14" fmla="*/ 42965 h 47959"/>
              <a:gd name="connsiteX15" fmla="*/ 17213 w 43953"/>
              <a:gd name="connsiteY15" fmla="*/ 39125 h 47959"/>
              <a:gd name="connsiteX16" fmla="*/ 6537 w 43953"/>
              <a:gd name="connsiteY16" fmla="*/ 35331 h 47959"/>
              <a:gd name="connsiteX17" fmla="*/ 1843 w 43953"/>
              <a:gd name="connsiteY17" fmla="*/ 31109 h 47959"/>
              <a:gd name="connsiteX18" fmla="*/ 2846 w 43953"/>
              <a:gd name="connsiteY18" fmla="*/ 25410 h 47959"/>
              <a:gd name="connsiteX19" fmla="*/ 728 w 43953"/>
              <a:gd name="connsiteY19" fmla="*/ 19563 h 47959"/>
              <a:gd name="connsiteX20" fmla="*/ 4596 w 43953"/>
              <a:gd name="connsiteY20" fmla="*/ 14366 h 47959"/>
              <a:gd name="connsiteX21" fmla="*/ 4633 w 43953"/>
              <a:gd name="connsiteY21" fmla="*/ 14229 h 47959"/>
              <a:gd name="connsiteX0" fmla="*/ 295571 w 5430349"/>
              <a:gd name="connsiteY0" fmla="*/ 2423924 h 3508856"/>
              <a:gd name="connsiteX1" fmla="*/ 207775 w 5430349"/>
              <a:gd name="connsiteY1" fmla="*/ 2511720 h 3508856"/>
              <a:gd name="connsiteX2" fmla="*/ 295571 w 5430349"/>
              <a:gd name="connsiteY2" fmla="*/ 2423924 h 3508856"/>
              <a:gd name="connsiteX0" fmla="*/ 490330 w 5430349"/>
              <a:gd name="connsiteY0" fmla="*/ 2504393 h 3508856"/>
              <a:gd name="connsiteX1" fmla="*/ 0 w 5430349"/>
              <a:gd name="connsiteY1" fmla="*/ 3508246 h 3508856"/>
              <a:gd name="connsiteX2" fmla="*/ 490330 w 5430349"/>
              <a:gd name="connsiteY2" fmla="*/ 2504393 h 3508856"/>
              <a:gd name="connsiteX0" fmla="*/ 497923 w 5430349"/>
              <a:gd name="connsiteY0" fmla="*/ 2170985 h 3508856"/>
              <a:gd name="connsiteX1" fmla="*/ 234536 w 5430349"/>
              <a:gd name="connsiteY1" fmla="*/ 2434372 h 3508856"/>
              <a:gd name="connsiteX2" fmla="*/ 497923 w 5430349"/>
              <a:gd name="connsiteY2" fmla="*/ 2170985 h 3508856"/>
              <a:gd name="connsiteX0" fmla="*/ 5426 w 43953"/>
              <a:gd name="connsiteY0" fmla="*/ 26036 h 47959"/>
              <a:gd name="connsiteX1" fmla="*/ 2893 w 43953"/>
              <a:gd name="connsiteY1" fmla="*/ 25239 h 47959"/>
              <a:gd name="connsiteX2" fmla="*/ 7661 w 43953"/>
              <a:gd name="connsiteY2" fmla="*/ 34758 h 47959"/>
              <a:gd name="connsiteX3" fmla="*/ 6553 w 43953"/>
              <a:gd name="connsiteY3" fmla="*/ 35139 h 47959"/>
              <a:gd name="connsiteX4" fmla="*/ 17211 w 43953"/>
              <a:gd name="connsiteY4" fmla="*/ 38949 h 47959"/>
              <a:gd name="connsiteX5" fmla="*/ 16543 w 43953"/>
              <a:gd name="connsiteY5" fmla="*/ 37209 h 47959"/>
              <a:gd name="connsiteX6" fmla="*/ 29560 w 43953"/>
              <a:gd name="connsiteY6" fmla="*/ 34610 h 47959"/>
              <a:gd name="connsiteX7" fmla="*/ 29293 w 43953"/>
              <a:gd name="connsiteY7" fmla="*/ 36519 h 47959"/>
              <a:gd name="connsiteX8" fmla="*/ 34862 w 43953"/>
              <a:gd name="connsiteY8" fmla="*/ 22813 h 47959"/>
              <a:gd name="connsiteX9" fmla="*/ 38113 w 43953"/>
              <a:gd name="connsiteY9" fmla="*/ 29949 h 47959"/>
              <a:gd name="connsiteX10" fmla="*/ 42531 w 43953"/>
              <a:gd name="connsiteY10" fmla="*/ 15213 h 47959"/>
              <a:gd name="connsiteX11" fmla="*/ 41083 w 43953"/>
              <a:gd name="connsiteY11" fmla="*/ 17889 h 47959"/>
              <a:gd name="connsiteX12" fmla="*/ 39057 w 43953"/>
              <a:gd name="connsiteY12" fmla="*/ 5285 h 47959"/>
              <a:gd name="connsiteX13" fmla="*/ 39133 w 43953"/>
              <a:gd name="connsiteY13" fmla="*/ 6549 h 47959"/>
              <a:gd name="connsiteX14" fmla="*/ 29811 w 43953"/>
              <a:gd name="connsiteY14" fmla="*/ 3811 h 47959"/>
              <a:gd name="connsiteX15" fmla="*/ 30553 w 43953"/>
              <a:gd name="connsiteY15" fmla="*/ 2199 h 47959"/>
              <a:gd name="connsiteX16" fmla="*/ 22874 w 43953"/>
              <a:gd name="connsiteY16" fmla="*/ 4579 h 47959"/>
              <a:gd name="connsiteX17" fmla="*/ 23233 w 43953"/>
              <a:gd name="connsiteY17" fmla="*/ 3189 h 47959"/>
              <a:gd name="connsiteX18" fmla="*/ 14733 w 43953"/>
              <a:gd name="connsiteY18" fmla="*/ 5051 h 47959"/>
              <a:gd name="connsiteX19" fmla="*/ 16033 w 43953"/>
              <a:gd name="connsiteY19" fmla="*/ 6399 h 47959"/>
              <a:gd name="connsiteX20" fmla="*/ 4860 w 43953"/>
              <a:gd name="connsiteY20" fmla="*/ 15648 h 47959"/>
              <a:gd name="connsiteX21" fmla="*/ 4633 w 43953"/>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1234365 w 6166791"/>
              <a:gd name="connsiteY0" fmla="*/ 2170985 h 3508856"/>
              <a:gd name="connsiteX1" fmla="*/ 970978 w 6166791"/>
              <a:gd name="connsiteY1" fmla="*/ 2434372 h 3508856"/>
              <a:gd name="connsiteX2" fmla="*/ 1234365 w 6166791"/>
              <a:gd name="connsiteY2" fmla="*/ 2170985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970978 w 6166791"/>
              <a:gd name="connsiteY1" fmla="*/ 2434372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364691 w 6166791"/>
              <a:gd name="connsiteY1" fmla="*/ 2971085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364691 w 6166791"/>
              <a:gd name="connsiteY1" fmla="*/ 2971085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3219"/>
              <a:gd name="connsiteX1" fmla="*/ 12317 w 49914"/>
              <a:gd name="connsiteY1" fmla="*/ 6766 h 43219"/>
              <a:gd name="connsiteX2" fmla="*/ 20699 w 49914"/>
              <a:gd name="connsiteY2" fmla="*/ 5061 h 43219"/>
              <a:gd name="connsiteX3" fmla="*/ 29150 w 49914"/>
              <a:gd name="connsiteY3" fmla="*/ 3291 h 43219"/>
              <a:gd name="connsiteX4" fmla="*/ 32443 w 49914"/>
              <a:gd name="connsiteY4" fmla="*/ 59 h 43219"/>
              <a:gd name="connsiteX5" fmla="*/ 36527 w 49914"/>
              <a:gd name="connsiteY5" fmla="*/ 2340 h 43219"/>
              <a:gd name="connsiteX6" fmla="*/ 42157 w 49914"/>
              <a:gd name="connsiteY6" fmla="*/ 549 h 43219"/>
              <a:gd name="connsiteX7" fmla="*/ 45012 w 49914"/>
              <a:gd name="connsiteY7" fmla="*/ 5435 h 43219"/>
              <a:gd name="connsiteX8" fmla="*/ 48676 w 49914"/>
              <a:gd name="connsiteY8" fmla="*/ 10177 h 43219"/>
              <a:gd name="connsiteX9" fmla="*/ 48512 w 49914"/>
              <a:gd name="connsiteY9" fmla="*/ 15319 h 43219"/>
              <a:gd name="connsiteX10" fmla="*/ 49710 w 49914"/>
              <a:gd name="connsiteY10" fmla="*/ 23181 h 43219"/>
              <a:gd name="connsiteX11" fmla="*/ 44098 w 49914"/>
              <a:gd name="connsiteY11" fmla="*/ 30063 h 43219"/>
              <a:gd name="connsiteX12" fmla="*/ 42089 w 49914"/>
              <a:gd name="connsiteY12" fmla="*/ 35960 h 43219"/>
              <a:gd name="connsiteX13" fmla="*/ 35249 w 49914"/>
              <a:gd name="connsiteY13" fmla="*/ 36674 h 43219"/>
              <a:gd name="connsiteX14" fmla="*/ 30361 w 49914"/>
              <a:gd name="connsiteY14" fmla="*/ 42965 h 43219"/>
              <a:gd name="connsiteX15" fmla="*/ 23174 w 49914"/>
              <a:gd name="connsiteY15" fmla="*/ 39125 h 43219"/>
              <a:gd name="connsiteX16" fmla="*/ 12498 w 49914"/>
              <a:gd name="connsiteY16" fmla="*/ 35331 h 43219"/>
              <a:gd name="connsiteX17" fmla="*/ 7804 w 49914"/>
              <a:gd name="connsiteY17" fmla="*/ 31109 h 43219"/>
              <a:gd name="connsiteX18" fmla="*/ 8807 w 49914"/>
              <a:gd name="connsiteY18" fmla="*/ 25410 h 43219"/>
              <a:gd name="connsiteX19" fmla="*/ 6689 w 49914"/>
              <a:gd name="connsiteY19" fmla="*/ 19563 h 43219"/>
              <a:gd name="connsiteX20" fmla="*/ 10557 w 49914"/>
              <a:gd name="connsiteY20" fmla="*/ 14366 h 43219"/>
              <a:gd name="connsiteX21" fmla="*/ 10594 w 49914"/>
              <a:gd name="connsiteY21" fmla="*/ 14229 h 43219"/>
              <a:gd name="connsiteX0" fmla="*/ 1032013 w 6166791"/>
              <a:gd name="connsiteY0" fmla="*/ 2423924 h 3162060"/>
              <a:gd name="connsiteX1" fmla="*/ 0 w 6166791"/>
              <a:gd name="connsiteY1" fmla="*/ 2471964 h 3162060"/>
              <a:gd name="connsiteX2" fmla="*/ 1032013 w 6166791"/>
              <a:gd name="connsiteY2" fmla="*/ 2423924 h 3162060"/>
              <a:gd name="connsiteX0" fmla="*/ 1226772 w 6166791"/>
              <a:gd name="connsiteY0" fmla="*/ 2504393 h 3162060"/>
              <a:gd name="connsiteX1" fmla="*/ 1342729 w 6166791"/>
              <a:gd name="connsiteY1" fmla="*/ 2603785 h 3162060"/>
              <a:gd name="connsiteX2" fmla="*/ 1226772 w 6166791"/>
              <a:gd name="connsiteY2" fmla="*/ 2504393 h 3162060"/>
              <a:gd name="connsiteX0" fmla="*/ 369661 w 6166791"/>
              <a:gd name="connsiteY0" fmla="*/ 2111350 h 3162060"/>
              <a:gd name="connsiteX1" fmla="*/ 364691 w 6166791"/>
              <a:gd name="connsiteY1" fmla="*/ 2971085 h 3162060"/>
              <a:gd name="connsiteX2" fmla="*/ 369661 w 6166791"/>
              <a:gd name="connsiteY2" fmla="*/ 2111350 h 3162060"/>
              <a:gd name="connsiteX0" fmla="*/ 11387 w 49914"/>
              <a:gd name="connsiteY0" fmla="*/ 26036 h 43219"/>
              <a:gd name="connsiteX1" fmla="*/ 8854 w 49914"/>
              <a:gd name="connsiteY1" fmla="*/ 25239 h 43219"/>
              <a:gd name="connsiteX2" fmla="*/ 13622 w 49914"/>
              <a:gd name="connsiteY2" fmla="*/ 34758 h 43219"/>
              <a:gd name="connsiteX3" fmla="*/ 12514 w 49914"/>
              <a:gd name="connsiteY3" fmla="*/ 35139 h 43219"/>
              <a:gd name="connsiteX4" fmla="*/ 23172 w 49914"/>
              <a:gd name="connsiteY4" fmla="*/ 38949 h 43219"/>
              <a:gd name="connsiteX5" fmla="*/ 22504 w 49914"/>
              <a:gd name="connsiteY5" fmla="*/ 37209 h 43219"/>
              <a:gd name="connsiteX6" fmla="*/ 35521 w 49914"/>
              <a:gd name="connsiteY6" fmla="*/ 34610 h 43219"/>
              <a:gd name="connsiteX7" fmla="*/ 35254 w 49914"/>
              <a:gd name="connsiteY7" fmla="*/ 36519 h 43219"/>
              <a:gd name="connsiteX8" fmla="*/ 40823 w 49914"/>
              <a:gd name="connsiteY8" fmla="*/ 22813 h 43219"/>
              <a:gd name="connsiteX9" fmla="*/ 44074 w 49914"/>
              <a:gd name="connsiteY9" fmla="*/ 29949 h 43219"/>
              <a:gd name="connsiteX10" fmla="*/ 48492 w 49914"/>
              <a:gd name="connsiteY10" fmla="*/ 15213 h 43219"/>
              <a:gd name="connsiteX11" fmla="*/ 47044 w 49914"/>
              <a:gd name="connsiteY11" fmla="*/ 17889 h 43219"/>
              <a:gd name="connsiteX12" fmla="*/ 45018 w 49914"/>
              <a:gd name="connsiteY12" fmla="*/ 5285 h 43219"/>
              <a:gd name="connsiteX13" fmla="*/ 45094 w 49914"/>
              <a:gd name="connsiteY13" fmla="*/ 6549 h 43219"/>
              <a:gd name="connsiteX14" fmla="*/ 35772 w 49914"/>
              <a:gd name="connsiteY14" fmla="*/ 3811 h 43219"/>
              <a:gd name="connsiteX15" fmla="*/ 36514 w 49914"/>
              <a:gd name="connsiteY15" fmla="*/ 2199 h 43219"/>
              <a:gd name="connsiteX16" fmla="*/ 28835 w 49914"/>
              <a:gd name="connsiteY16" fmla="*/ 4579 h 43219"/>
              <a:gd name="connsiteX17" fmla="*/ 29194 w 49914"/>
              <a:gd name="connsiteY17" fmla="*/ 3189 h 43219"/>
              <a:gd name="connsiteX18" fmla="*/ 20694 w 49914"/>
              <a:gd name="connsiteY18" fmla="*/ 5051 h 43219"/>
              <a:gd name="connsiteX19" fmla="*/ 21994 w 49914"/>
              <a:gd name="connsiteY19" fmla="*/ 6399 h 43219"/>
              <a:gd name="connsiteX20" fmla="*/ 10821 w 49914"/>
              <a:gd name="connsiteY20" fmla="*/ 15648 h 43219"/>
              <a:gd name="connsiteX21" fmla="*/ 10594 w 49914"/>
              <a:gd name="connsiteY21" fmla="*/ 14229 h 4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914" h="43219">
                <a:moveTo>
                  <a:pt x="10594" y="14229"/>
                </a:moveTo>
                <a:cubicBezTo>
                  <a:pt x="10323" y="11516"/>
                  <a:pt x="10955" y="8780"/>
                  <a:pt x="12317" y="6766"/>
                </a:cubicBezTo>
                <a:cubicBezTo>
                  <a:pt x="14469" y="3585"/>
                  <a:pt x="17958" y="2876"/>
                  <a:pt x="20699" y="5061"/>
                </a:cubicBezTo>
                <a:cubicBezTo>
                  <a:pt x="22372" y="768"/>
                  <a:pt x="26608" y="-119"/>
                  <a:pt x="29150" y="3291"/>
                </a:cubicBezTo>
                <a:cubicBezTo>
                  <a:pt x="29791" y="1542"/>
                  <a:pt x="31022" y="333"/>
                  <a:pt x="32443" y="59"/>
                </a:cubicBezTo>
                <a:cubicBezTo>
                  <a:pt x="34007" y="-243"/>
                  <a:pt x="35569" y="629"/>
                  <a:pt x="36527" y="2340"/>
                </a:cubicBezTo>
                <a:cubicBezTo>
                  <a:pt x="37909" y="126"/>
                  <a:pt x="40195" y="-601"/>
                  <a:pt x="42157" y="549"/>
                </a:cubicBezTo>
                <a:cubicBezTo>
                  <a:pt x="43652" y="1425"/>
                  <a:pt x="44724" y="3259"/>
                  <a:pt x="45012" y="5435"/>
                </a:cubicBezTo>
                <a:cubicBezTo>
                  <a:pt x="46740" y="6077"/>
                  <a:pt x="48116" y="7857"/>
                  <a:pt x="48676" y="10177"/>
                </a:cubicBezTo>
                <a:cubicBezTo>
                  <a:pt x="49083" y="11861"/>
                  <a:pt x="49025" y="13690"/>
                  <a:pt x="48512" y="15319"/>
                </a:cubicBezTo>
                <a:cubicBezTo>
                  <a:pt x="49773" y="17553"/>
                  <a:pt x="50214" y="20449"/>
                  <a:pt x="49710" y="23181"/>
                </a:cubicBezTo>
                <a:cubicBezTo>
                  <a:pt x="49040" y="26813"/>
                  <a:pt x="46822" y="29533"/>
                  <a:pt x="44098" y="30063"/>
                </a:cubicBezTo>
                <a:cubicBezTo>
                  <a:pt x="44085" y="32330"/>
                  <a:pt x="43352" y="34480"/>
                  <a:pt x="42089" y="35960"/>
                </a:cubicBezTo>
                <a:cubicBezTo>
                  <a:pt x="40170" y="38209"/>
                  <a:pt x="37398" y="38498"/>
                  <a:pt x="35249" y="36674"/>
                </a:cubicBezTo>
                <a:cubicBezTo>
                  <a:pt x="34554" y="39807"/>
                  <a:pt x="32693" y="42202"/>
                  <a:pt x="30361" y="42965"/>
                </a:cubicBezTo>
                <a:cubicBezTo>
                  <a:pt x="27613" y="43864"/>
                  <a:pt x="24745" y="42332"/>
                  <a:pt x="23174" y="39125"/>
                </a:cubicBezTo>
                <a:cubicBezTo>
                  <a:pt x="19466" y="42169"/>
                  <a:pt x="14650" y="40458"/>
                  <a:pt x="12498" y="35331"/>
                </a:cubicBezTo>
                <a:cubicBezTo>
                  <a:pt x="10384" y="35668"/>
                  <a:pt x="8399" y="33883"/>
                  <a:pt x="7804" y="31109"/>
                </a:cubicBezTo>
                <a:cubicBezTo>
                  <a:pt x="7373" y="29102"/>
                  <a:pt x="7754" y="26936"/>
                  <a:pt x="8807" y="25410"/>
                </a:cubicBezTo>
                <a:cubicBezTo>
                  <a:pt x="7313" y="24213"/>
                  <a:pt x="6481" y="21916"/>
                  <a:pt x="6689" y="19563"/>
                </a:cubicBezTo>
                <a:cubicBezTo>
                  <a:pt x="6933" y="16808"/>
                  <a:pt x="8539" y="14650"/>
                  <a:pt x="10557" y="14366"/>
                </a:cubicBezTo>
                <a:cubicBezTo>
                  <a:pt x="10569" y="14320"/>
                  <a:pt x="10582" y="14275"/>
                  <a:pt x="10594" y="14229"/>
                </a:cubicBezTo>
                <a:close/>
              </a:path>
              <a:path w="6166791" h="3162060">
                <a:moveTo>
                  <a:pt x="1032013" y="2423924"/>
                </a:moveTo>
                <a:lnTo>
                  <a:pt x="0" y="2471964"/>
                </a:lnTo>
                <a:lnTo>
                  <a:pt x="1032013" y="2423924"/>
                </a:lnTo>
                <a:close/>
              </a:path>
              <a:path w="6166791" h="3162060">
                <a:moveTo>
                  <a:pt x="1226772" y="2504393"/>
                </a:moveTo>
                <a:cubicBezTo>
                  <a:pt x="1226772" y="2504393"/>
                  <a:pt x="1371994" y="2633050"/>
                  <a:pt x="1342729" y="2603785"/>
                </a:cubicBezTo>
                <a:lnTo>
                  <a:pt x="1226772" y="2504393"/>
                </a:lnTo>
                <a:close/>
              </a:path>
              <a:path w="6166791" h="3162060">
                <a:moveTo>
                  <a:pt x="369661" y="2111350"/>
                </a:moveTo>
                <a:cubicBezTo>
                  <a:pt x="368004" y="2397928"/>
                  <a:pt x="366348" y="2684507"/>
                  <a:pt x="364691" y="2971085"/>
                </a:cubicBezTo>
                <a:cubicBezTo>
                  <a:pt x="366348" y="2684507"/>
                  <a:pt x="369661" y="2111350"/>
                  <a:pt x="369661" y="2111350"/>
                </a:cubicBezTo>
                <a:close/>
              </a:path>
              <a:path w="49914" h="43219" fill="none" extrusionOk="0">
                <a:moveTo>
                  <a:pt x="11387" y="26036"/>
                </a:moveTo>
                <a:cubicBezTo>
                  <a:pt x="10503" y="26130"/>
                  <a:pt x="9619" y="25852"/>
                  <a:pt x="8854" y="25239"/>
                </a:cubicBezTo>
                <a:moveTo>
                  <a:pt x="13622" y="34758"/>
                </a:moveTo>
                <a:cubicBezTo>
                  <a:pt x="13267" y="34951"/>
                  <a:pt x="12894" y="35079"/>
                  <a:pt x="12514" y="35139"/>
                </a:cubicBezTo>
                <a:moveTo>
                  <a:pt x="23172" y="38949"/>
                </a:moveTo>
                <a:cubicBezTo>
                  <a:pt x="22905" y="38403"/>
                  <a:pt x="22681" y="37820"/>
                  <a:pt x="22504" y="37209"/>
                </a:cubicBezTo>
                <a:moveTo>
                  <a:pt x="35521" y="34610"/>
                </a:moveTo>
                <a:cubicBezTo>
                  <a:pt x="35482" y="35257"/>
                  <a:pt x="35392" y="35897"/>
                  <a:pt x="35254" y="36519"/>
                </a:cubicBezTo>
                <a:moveTo>
                  <a:pt x="40823" y="22813"/>
                </a:moveTo>
                <a:cubicBezTo>
                  <a:pt x="42827" y="24141"/>
                  <a:pt x="44092" y="26917"/>
                  <a:pt x="44074" y="29949"/>
                </a:cubicBezTo>
                <a:moveTo>
                  <a:pt x="48492" y="15213"/>
                </a:moveTo>
                <a:cubicBezTo>
                  <a:pt x="48167" y="16245"/>
                  <a:pt x="47672" y="17161"/>
                  <a:pt x="47044" y="17889"/>
                </a:cubicBezTo>
                <a:moveTo>
                  <a:pt x="45018" y="5285"/>
                </a:moveTo>
                <a:cubicBezTo>
                  <a:pt x="45073" y="5702"/>
                  <a:pt x="45099" y="6125"/>
                  <a:pt x="45094" y="6549"/>
                </a:cubicBezTo>
                <a:moveTo>
                  <a:pt x="35772" y="3811"/>
                </a:moveTo>
                <a:cubicBezTo>
                  <a:pt x="35961" y="3228"/>
                  <a:pt x="36210" y="2685"/>
                  <a:pt x="36514" y="2199"/>
                </a:cubicBezTo>
                <a:moveTo>
                  <a:pt x="28835" y="4579"/>
                </a:moveTo>
                <a:cubicBezTo>
                  <a:pt x="28912" y="4097"/>
                  <a:pt x="29033" y="3630"/>
                  <a:pt x="29194" y="3189"/>
                </a:cubicBezTo>
                <a:moveTo>
                  <a:pt x="20694" y="5051"/>
                </a:moveTo>
                <a:cubicBezTo>
                  <a:pt x="21166" y="5427"/>
                  <a:pt x="21602" y="5880"/>
                  <a:pt x="21994" y="6399"/>
                </a:cubicBezTo>
                <a:moveTo>
                  <a:pt x="10821" y="15648"/>
                </a:moveTo>
                <a:cubicBezTo>
                  <a:pt x="10718" y="15184"/>
                  <a:pt x="10642" y="14710"/>
                  <a:pt x="10594" y="14229"/>
                </a:cubicBezTo>
              </a:path>
            </a:pathLst>
          </a:cu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7" name="Title 6"/>
          <p:cNvSpPr>
            <a:spLocks noGrp="1"/>
          </p:cNvSpPr>
          <p:nvPr>
            <p:ph type="title"/>
          </p:nvPr>
        </p:nvSpPr>
        <p:spPr/>
        <p:txBody>
          <a:bodyPr/>
          <a:lstStyle/>
          <a:p>
            <a:r>
              <a:rPr lang="en-GB" dirty="0"/>
              <a:t>... and some business process </a:t>
            </a:r>
            <a:r>
              <a:rPr lang="en-GB" dirty="0" smtClean="0"/>
              <a:t>they perform ...</a:t>
            </a:r>
            <a:endParaRPr lang="en-GB" dirty="0"/>
          </a:p>
        </p:txBody>
      </p:sp>
      <p:grpSp>
        <p:nvGrpSpPr>
          <p:cNvPr id="18" name="Group 17"/>
          <p:cNvGrpSpPr/>
          <p:nvPr/>
        </p:nvGrpSpPr>
        <p:grpSpPr>
          <a:xfrm>
            <a:off x="1176338" y="1894698"/>
            <a:ext cx="867603" cy="2789583"/>
            <a:chOff x="1176338" y="1894698"/>
            <a:chExt cx="867603" cy="2789583"/>
          </a:xfrm>
        </p:grpSpPr>
        <p:sp>
          <p:nvSpPr>
            <p:cNvPr id="19" name="Oval 18">
              <a:extLst>
                <a:ext uri="{FF2B5EF4-FFF2-40B4-BE49-F238E27FC236}">
                  <a16:creationId xmlns="" xmlns:a16="http://schemas.microsoft.com/office/drawing/2014/main"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20" name="Straight Connector 19">
              <a:extLst>
                <a:ext uri="{FF2B5EF4-FFF2-40B4-BE49-F238E27FC236}">
                  <a16:creationId xmlns="" xmlns:a16="http://schemas.microsoft.com/office/drawing/2014/main" id="{95E6D2AE-FFAC-4FD1-8D3E-EA04FC86B0E6}"/>
                </a:ext>
              </a:extLst>
            </p:cNvPr>
            <p:cNvCxnSpPr>
              <a:stCxn id="19"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21" name="Straight Connector 20">
              <a:extLst>
                <a:ext uri="{FF2B5EF4-FFF2-40B4-BE49-F238E27FC236}">
                  <a16:creationId xmlns="" xmlns:a16="http://schemas.microsoft.com/office/drawing/2014/main"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23" name="Straight Connector 22">
              <a:extLst>
                <a:ext uri="{FF2B5EF4-FFF2-40B4-BE49-F238E27FC236}">
                  <a16:creationId xmlns="" xmlns:a16="http://schemas.microsoft.com/office/drawing/2014/main"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3" name="Straight Connector 32">
              <a:extLst>
                <a:ext uri="{FF2B5EF4-FFF2-40B4-BE49-F238E27FC236}">
                  <a16:creationId xmlns="" xmlns:a16="http://schemas.microsoft.com/office/drawing/2014/main"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4" name="Straight Connector 33">
              <a:extLst>
                <a:ext uri="{FF2B5EF4-FFF2-40B4-BE49-F238E27FC236}">
                  <a16:creationId xmlns="" xmlns:a16="http://schemas.microsoft.com/office/drawing/2014/main"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grpSp>
        <p:nvGrpSpPr>
          <p:cNvPr id="35" name="Group 34"/>
          <p:cNvGrpSpPr/>
          <p:nvPr/>
        </p:nvGrpSpPr>
        <p:grpSpPr>
          <a:xfrm>
            <a:off x="10037320" y="1894698"/>
            <a:ext cx="867603" cy="2789583"/>
            <a:chOff x="1176338" y="1894698"/>
            <a:chExt cx="867603" cy="2789583"/>
          </a:xfrm>
        </p:grpSpPr>
        <p:sp>
          <p:nvSpPr>
            <p:cNvPr id="36" name="Oval 35">
              <a:extLst>
                <a:ext uri="{FF2B5EF4-FFF2-40B4-BE49-F238E27FC236}">
                  <a16:creationId xmlns="" xmlns:a16="http://schemas.microsoft.com/office/drawing/2014/main"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37" name="Straight Connector 36">
              <a:extLst>
                <a:ext uri="{FF2B5EF4-FFF2-40B4-BE49-F238E27FC236}">
                  <a16:creationId xmlns="" xmlns:a16="http://schemas.microsoft.com/office/drawing/2014/main" id="{95E6D2AE-FFAC-4FD1-8D3E-EA04FC86B0E6}"/>
                </a:ext>
              </a:extLst>
            </p:cNvPr>
            <p:cNvCxnSpPr>
              <a:stCxn id="36"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8" name="Straight Connector 37">
              <a:extLst>
                <a:ext uri="{FF2B5EF4-FFF2-40B4-BE49-F238E27FC236}">
                  <a16:creationId xmlns="" xmlns:a16="http://schemas.microsoft.com/office/drawing/2014/main"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9" name="Straight Connector 38">
              <a:extLst>
                <a:ext uri="{FF2B5EF4-FFF2-40B4-BE49-F238E27FC236}">
                  <a16:creationId xmlns="" xmlns:a16="http://schemas.microsoft.com/office/drawing/2014/main"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0" name="Straight Connector 39">
              <a:extLst>
                <a:ext uri="{FF2B5EF4-FFF2-40B4-BE49-F238E27FC236}">
                  <a16:creationId xmlns="" xmlns:a16="http://schemas.microsoft.com/office/drawing/2014/main"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1" name="Straight Connector 40">
              <a:extLst>
                <a:ext uri="{FF2B5EF4-FFF2-40B4-BE49-F238E27FC236}">
                  <a16:creationId xmlns="" xmlns:a16="http://schemas.microsoft.com/office/drawing/2014/main"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spTree>
    <p:extLst>
      <p:ext uri="{BB962C8B-B14F-4D97-AF65-F5344CB8AC3E}">
        <p14:creationId xmlns:p14="http://schemas.microsoft.com/office/powerpoint/2010/main" val="361772682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3348" y="1141740"/>
            <a:ext cx="10168254" cy="5423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GB" dirty="0" err="1" smtClean="0"/>
              <a:t>Ges</a:t>
            </a:r>
            <a:r>
              <a:rPr lang="en-GB" dirty="0" smtClean="0"/>
              <a:t> Consultor – proprietary </a:t>
            </a:r>
            <a:r>
              <a:rPr lang="en-GB" dirty="0" err="1" smtClean="0"/>
              <a:t>ui</a:t>
            </a:r>
            <a:r>
              <a:rPr lang="en-GB" dirty="0" smtClean="0"/>
              <a:t> for apache </a:t>
            </a:r>
            <a:r>
              <a:rPr lang="en-GB" dirty="0" err="1" smtClean="0"/>
              <a:t>isis</a:t>
            </a:r>
            <a:endParaRPr lang="en-GB" dirty="0"/>
          </a:p>
        </p:txBody>
      </p:sp>
    </p:spTree>
    <p:extLst>
      <p:ext uri="{BB962C8B-B14F-4D97-AF65-F5344CB8AC3E}">
        <p14:creationId xmlns:p14="http://schemas.microsoft.com/office/powerpoint/2010/main" val="301376367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Single page app (angular)</a:t>
            </a:r>
            <a:endParaRPr lang="en-GB" dirty="0"/>
          </a:p>
        </p:txBody>
      </p:sp>
      <p:sp>
        <p:nvSpPr>
          <p:cNvPr id="3" name="Content Placeholder 2"/>
          <p:cNvSpPr>
            <a:spLocks noGrp="1"/>
          </p:cNvSpPr>
          <p:nvPr>
            <p:ph sz="quarter" idx="13"/>
          </p:nvPr>
        </p:nvSpPr>
        <p:spPr/>
        <p:txBody>
          <a:bodyPr/>
          <a:lstStyle/>
          <a:p>
            <a:endParaRPr lang="en-GB"/>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140" y="1079303"/>
            <a:ext cx="11667672" cy="5182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759608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For blind or </a:t>
            </a:r>
            <a:r>
              <a:rPr lang="en-GB" dirty="0" err="1" smtClean="0"/>
              <a:t>partiallY</a:t>
            </a:r>
            <a:r>
              <a:rPr lang="en-GB" dirty="0" smtClean="0"/>
              <a:t> sighted users</a:t>
            </a:r>
            <a:endParaRPr lang="en-GB"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742" y="1292596"/>
            <a:ext cx="11255867" cy="4999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153043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9115" y="452438"/>
            <a:ext cx="6586579" cy="5889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xfrm>
            <a:off x="812800" y="1580958"/>
            <a:ext cx="10566400" cy="706090"/>
          </a:xfrm>
        </p:spPr>
        <p:txBody>
          <a:bodyPr/>
          <a:lstStyle/>
          <a:p>
            <a:r>
              <a:rPr lang="en-GB" dirty="0" smtClean="0"/>
              <a:t>Example</a:t>
            </a:r>
            <a:br>
              <a:rPr lang="en-GB" dirty="0" smtClean="0"/>
            </a:br>
            <a:r>
              <a:rPr lang="en-GB" dirty="0" smtClean="0"/>
              <a:t>transcript</a:t>
            </a:r>
            <a:endParaRPr lang="en-GB" dirty="0"/>
          </a:p>
        </p:txBody>
      </p:sp>
    </p:spTree>
    <p:extLst>
      <p:ext uri="{BB962C8B-B14F-4D97-AF65-F5344CB8AC3E}">
        <p14:creationId xmlns:p14="http://schemas.microsoft.com/office/powerpoint/2010/main" val="13423896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 we bring in </a:t>
            </a:r>
            <a:r>
              <a:rPr lang="en-GB" dirty="0" smtClean="0"/>
              <a:t>packaged software </a:t>
            </a:r>
            <a:r>
              <a:rPr lang="en-GB" dirty="0"/>
              <a:t>...</a:t>
            </a:r>
          </a:p>
        </p:txBody>
      </p:sp>
      <p:grpSp>
        <p:nvGrpSpPr>
          <p:cNvPr id="18" name="Group 17"/>
          <p:cNvGrpSpPr/>
          <p:nvPr/>
        </p:nvGrpSpPr>
        <p:grpSpPr>
          <a:xfrm>
            <a:off x="1176338" y="1894698"/>
            <a:ext cx="867603" cy="2789583"/>
            <a:chOff x="1176338" y="1894698"/>
            <a:chExt cx="867603" cy="2789583"/>
          </a:xfrm>
        </p:grpSpPr>
        <p:sp>
          <p:nvSpPr>
            <p:cNvPr id="19" name="Oval 18">
              <a:extLst>
                <a:ext uri="{FF2B5EF4-FFF2-40B4-BE49-F238E27FC236}">
                  <a16:creationId xmlns="" xmlns:a16="http://schemas.microsoft.com/office/drawing/2014/main"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20" name="Straight Connector 19">
              <a:extLst>
                <a:ext uri="{FF2B5EF4-FFF2-40B4-BE49-F238E27FC236}">
                  <a16:creationId xmlns="" xmlns:a16="http://schemas.microsoft.com/office/drawing/2014/main" id="{95E6D2AE-FFAC-4FD1-8D3E-EA04FC86B0E6}"/>
                </a:ext>
              </a:extLst>
            </p:cNvPr>
            <p:cNvCxnSpPr>
              <a:stCxn id="19"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21" name="Straight Connector 20">
              <a:extLst>
                <a:ext uri="{FF2B5EF4-FFF2-40B4-BE49-F238E27FC236}">
                  <a16:creationId xmlns="" xmlns:a16="http://schemas.microsoft.com/office/drawing/2014/main"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23" name="Straight Connector 22">
              <a:extLst>
                <a:ext uri="{FF2B5EF4-FFF2-40B4-BE49-F238E27FC236}">
                  <a16:creationId xmlns="" xmlns:a16="http://schemas.microsoft.com/office/drawing/2014/main"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3" name="Straight Connector 32">
              <a:extLst>
                <a:ext uri="{FF2B5EF4-FFF2-40B4-BE49-F238E27FC236}">
                  <a16:creationId xmlns="" xmlns:a16="http://schemas.microsoft.com/office/drawing/2014/main"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4" name="Straight Connector 33">
              <a:extLst>
                <a:ext uri="{FF2B5EF4-FFF2-40B4-BE49-F238E27FC236}">
                  <a16:creationId xmlns="" xmlns:a16="http://schemas.microsoft.com/office/drawing/2014/main"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grpSp>
        <p:nvGrpSpPr>
          <p:cNvPr id="35" name="Group 34"/>
          <p:cNvGrpSpPr/>
          <p:nvPr/>
        </p:nvGrpSpPr>
        <p:grpSpPr>
          <a:xfrm>
            <a:off x="10037320" y="1894698"/>
            <a:ext cx="867603" cy="2789583"/>
            <a:chOff x="1176338" y="1894698"/>
            <a:chExt cx="867603" cy="2789583"/>
          </a:xfrm>
        </p:grpSpPr>
        <p:sp>
          <p:nvSpPr>
            <p:cNvPr id="36" name="Oval 35">
              <a:extLst>
                <a:ext uri="{FF2B5EF4-FFF2-40B4-BE49-F238E27FC236}">
                  <a16:creationId xmlns="" xmlns:a16="http://schemas.microsoft.com/office/drawing/2014/main"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37" name="Straight Connector 36">
              <a:extLst>
                <a:ext uri="{FF2B5EF4-FFF2-40B4-BE49-F238E27FC236}">
                  <a16:creationId xmlns="" xmlns:a16="http://schemas.microsoft.com/office/drawing/2014/main" id="{95E6D2AE-FFAC-4FD1-8D3E-EA04FC86B0E6}"/>
                </a:ext>
              </a:extLst>
            </p:cNvPr>
            <p:cNvCxnSpPr>
              <a:stCxn id="36"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8" name="Straight Connector 37">
              <a:extLst>
                <a:ext uri="{FF2B5EF4-FFF2-40B4-BE49-F238E27FC236}">
                  <a16:creationId xmlns="" xmlns:a16="http://schemas.microsoft.com/office/drawing/2014/main"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9" name="Straight Connector 38">
              <a:extLst>
                <a:ext uri="{FF2B5EF4-FFF2-40B4-BE49-F238E27FC236}">
                  <a16:creationId xmlns="" xmlns:a16="http://schemas.microsoft.com/office/drawing/2014/main"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0" name="Straight Connector 39">
              <a:extLst>
                <a:ext uri="{FF2B5EF4-FFF2-40B4-BE49-F238E27FC236}">
                  <a16:creationId xmlns="" xmlns:a16="http://schemas.microsoft.com/office/drawing/2014/main"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1" name="Straight Connector 40">
              <a:extLst>
                <a:ext uri="{FF2B5EF4-FFF2-40B4-BE49-F238E27FC236}">
                  <a16:creationId xmlns="" xmlns:a16="http://schemas.microsoft.com/office/drawing/2014/main"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sp>
        <p:nvSpPr>
          <p:cNvPr id="22" name="Rectangle 21">
            <a:extLst>
              <a:ext uri="{FF2B5EF4-FFF2-40B4-BE49-F238E27FC236}">
                <a16:creationId xmlns="" xmlns:a16="http://schemas.microsoft.com/office/drawing/2014/main" id="{05D6BEFF-A1F7-4489-98D6-434CB68E6DC2}"/>
              </a:ext>
            </a:extLst>
          </p:cNvPr>
          <p:cNvSpPr/>
          <p:nvPr/>
        </p:nvSpPr>
        <p:spPr>
          <a:xfrm>
            <a:off x="4492096" y="1376039"/>
            <a:ext cx="3041566" cy="3737499"/>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745321864"/>
      </p:ext>
    </p:extLst>
  </p:cSld>
  <p:clrMapOvr>
    <a:masterClrMapping/>
  </p:clrMapOvr>
  <p:timing>
    <p:tnLst>
      <p:par>
        <p:cTn id="1" dur="indefinite" restart="never" nodeType="tmRoot"/>
      </p:par>
    </p:tnLst>
  </p:timing>
</p:sld>
</file>

<file path=ppt/theme/theme1.xml><?xml version="1.0" encoding="utf-8"?>
<a:theme xmlns:a="http://schemas.openxmlformats.org/drawingml/2006/main" name="Horizon">
  <a:themeElements>
    <a:clrScheme name="Horizon">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Horizon">
      <a:maj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stop-scaffolding-start-coding</Template>
  <TotalTime>3072</TotalTime>
  <Words>2116</Words>
  <Application>Microsoft Office PowerPoint</Application>
  <PresentationFormat>Custom</PresentationFormat>
  <Paragraphs>432</Paragraphs>
  <Slides>83</Slides>
  <Notes>18</Notes>
  <HiddenSlides>0</HiddenSlides>
  <MMClips>0</MMClips>
  <ScaleCrop>false</ScaleCrop>
  <HeadingPairs>
    <vt:vector size="4" baseType="variant">
      <vt:variant>
        <vt:lpstr>Theme</vt:lpstr>
      </vt:variant>
      <vt:variant>
        <vt:i4>1</vt:i4>
      </vt:variant>
      <vt:variant>
        <vt:lpstr>Slide Titles</vt:lpstr>
      </vt:variant>
      <vt:variant>
        <vt:i4>83</vt:i4>
      </vt:variant>
    </vt:vector>
  </HeadingPairs>
  <TitlesOfParts>
    <vt:vector size="84" baseType="lpstr">
      <vt:lpstr>Horizon</vt:lpstr>
      <vt:lpstr>Thinking outside the Box</vt:lpstr>
      <vt:lpstr>About Me</vt:lpstr>
      <vt:lpstr>Setting the Stage</vt:lpstr>
      <vt:lpstr>Eurocommercial Properties</vt:lpstr>
      <vt:lpstr>Had bought the leading Estate Management software</vt:lpstr>
      <vt:lpstr>TOO MANY GAPS in Italy...</vt:lpstr>
      <vt:lpstr>Business users…</vt:lpstr>
      <vt:lpstr>... and some business process they perform ...</vt:lpstr>
      <vt:lpstr>... we bring in packaged software ...</vt:lpstr>
      <vt:lpstr>... OF COURSE IT DOESN’T FIT ...</vt:lpstr>
      <vt:lpstr>... AND users will fill the gaps, best they can</vt:lpstr>
      <vt:lpstr>CORE DOMAIN</vt:lpstr>
      <vt:lpstr>LET’S TRY TO IMPROVE ON THIS PICTURE</vt:lpstr>
      <vt:lpstr>PowerPoint Presentation</vt:lpstr>
      <vt:lpstr>Let me ask you …</vt:lpstr>
      <vt:lpstr>Inverting the dependency</vt:lpstr>
      <vt:lpstr>Commoditized supporting software</vt:lpstr>
      <vt:lpstr>Options</vt:lpstr>
      <vt:lpstr>options</vt:lpstr>
      <vt:lpstr>From scratch using a framework ?</vt:lpstr>
      <vt:lpstr>Domain Driven Design</vt:lpstr>
      <vt:lpstr>UBIQUITOUS LANGUAGE</vt:lpstr>
      <vt:lpstr>Microsoft’s domain driven architecture ?</vt:lpstr>
      <vt:lpstr>A different tack</vt:lpstr>
      <vt:lpstr>PowerPoint Presentation</vt:lpstr>
      <vt:lpstr>NAKED OBJECTS</vt:lpstr>
      <vt:lpstr>NAKED OBJECTS</vt:lpstr>
      <vt:lpstr>Naked Objects Pattern</vt:lpstr>
      <vt:lpstr>A metaphor for the system</vt:lpstr>
      <vt:lpstr>Process </vt:lpstr>
      <vt:lpstr>Master of your domain</vt:lpstr>
      <vt:lpstr>Event Storming</vt:lpstr>
      <vt:lpstr>Agile Development</vt:lpstr>
      <vt:lpstr>APACHE ISIS</vt:lpstr>
      <vt:lpstr>Estatio: an open source estate management app, built with apache isis</vt:lpstr>
      <vt:lpstr>FEEDBACK LOOPS</vt:lpstr>
      <vt:lpstr>LEARNINGS</vt:lpstr>
      <vt:lpstr>Feedback loops ARE REALLY IMPORTANT, buT MUST BE DIRECT</vt:lpstr>
      <vt:lpstr>CONTINUOUS Migration</vt:lpstr>
      <vt:lpstr>DON’T USE CRUD</vt:lpstr>
      <vt:lpstr>Trust our future selves</vt:lpstr>
      <vt:lpstr>BUILDING A product, not doing a project</vt:lpstr>
      <vt:lpstr>GETTING STARTED – HOW TO DO THIS YOURSELF</vt:lpstr>
      <vt:lpstr>Master of your domain</vt:lpstr>
      <vt:lpstr>MASTER OF YOUR DOMAIN</vt:lpstr>
      <vt:lpstr>BUILD TRUST with the business</vt:lpstr>
      <vt:lpstr>Case study</vt:lpstr>
      <vt:lpstr>PowerPoint Presentation</vt:lpstr>
      <vt:lpstr>Exploring the domain</vt:lpstr>
      <vt:lpstr>Summing up</vt:lpstr>
      <vt:lpstr>OF COURSE There’s a role for packaged software</vt:lpstr>
      <vt:lpstr>BUT … DON’T USE PACKAGED SOFTWARE FOR the CORE DOMAIN</vt:lpstr>
      <vt:lpstr>PowerPoint Presentation</vt:lpstr>
      <vt:lpstr>PowerPoint Presentation</vt:lpstr>
      <vt:lpstr>To learn more</vt:lpstr>
      <vt:lpstr>APPENDIX -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 - DSP</vt:lpstr>
      <vt:lpstr>Department of Social Protection</vt:lpstr>
      <vt:lpstr>DSP: Why?</vt:lpstr>
      <vt:lpstr>A Desktop metaphor</vt:lpstr>
      <vt:lpstr>Appendix – CUSTOM UI’S</vt:lpstr>
      <vt:lpstr>A metaphor for the system</vt:lpstr>
      <vt:lpstr>PowerPoint Presentation</vt:lpstr>
      <vt:lpstr>RESTFUL API</vt:lpstr>
      <vt:lpstr>CONTACT APP</vt:lpstr>
      <vt:lpstr>Appendix – UI IS A FASHION ITEM</vt:lpstr>
      <vt:lpstr>PowerPoint Presentation</vt:lpstr>
      <vt:lpstr>PowerPoint Presentation</vt:lpstr>
      <vt:lpstr>A Desktop UI</vt:lpstr>
      <vt:lpstr>A webapp</vt:lpstr>
      <vt:lpstr>Single page app (angular)</vt:lpstr>
      <vt:lpstr>Appendix – OTHER GENERIC VIEWERS</vt:lpstr>
      <vt:lpstr>Ges Consultor – proprietary ui for apache isis</vt:lpstr>
      <vt:lpstr>Single page app (angular)</vt:lpstr>
      <vt:lpstr>For blind or partiallY sighted users</vt:lpstr>
      <vt:lpstr>Example transcript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Haywood</dc:creator>
  <cp:lastModifiedBy>Dan Haywood</cp:lastModifiedBy>
  <cp:revision>126</cp:revision>
  <dcterms:created xsi:type="dcterms:W3CDTF">2017-09-21T22:00:01Z</dcterms:created>
  <dcterms:modified xsi:type="dcterms:W3CDTF">2017-10-01T09:34:15Z</dcterms:modified>
</cp:coreProperties>
</file>